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67" r:id="rId3"/>
    <p:sldId id="266" r:id="rId4"/>
    <p:sldId id="323" r:id="rId5"/>
    <p:sldId id="325" r:id="rId6"/>
    <p:sldId id="295" r:id="rId7"/>
    <p:sldId id="279" r:id="rId8"/>
    <p:sldId id="261" r:id="rId9"/>
    <p:sldId id="294" r:id="rId10"/>
    <p:sldId id="296" r:id="rId11"/>
    <p:sldId id="257" r:id="rId12"/>
    <p:sldId id="293" r:id="rId13"/>
    <p:sldId id="324" r:id="rId14"/>
    <p:sldId id="280" r:id="rId15"/>
    <p:sldId id="326" r:id="rId17"/>
    <p:sldId id="311" r:id="rId18"/>
    <p:sldId id="312" r:id="rId19"/>
    <p:sldId id="313" r:id="rId20"/>
    <p:sldId id="259" r:id="rId21"/>
    <p:sldId id="310" r:id="rId22"/>
    <p:sldId id="258" r:id="rId23"/>
    <p:sldId id="264" r:id="rId24"/>
    <p:sldId id="265" r:id="rId25"/>
    <p:sldId id="328" r:id="rId26"/>
    <p:sldId id="288" r:id="rId27"/>
    <p:sldId id="289" r:id="rId28"/>
    <p:sldId id="327" r:id="rId29"/>
    <p:sldId id="375" r:id="rId30"/>
    <p:sldId id="376" r:id="rId31"/>
    <p:sldId id="290" r:id="rId32"/>
    <p:sldId id="355" r:id="rId33"/>
    <p:sldId id="354" r:id="rId34"/>
    <p:sldId id="360" r:id="rId35"/>
    <p:sldId id="366" r:id="rId36"/>
    <p:sldId id="363" r:id="rId37"/>
    <p:sldId id="361" r:id="rId38"/>
    <p:sldId id="390" r:id="rId39"/>
    <p:sldId id="362" r:id="rId40"/>
    <p:sldId id="364" r:id="rId41"/>
    <p:sldId id="365" r:id="rId42"/>
    <p:sldId id="329" r:id="rId43"/>
    <p:sldId id="330" r:id="rId44"/>
    <p:sldId id="331" r:id="rId45"/>
  </p:sldIdLst>
  <p:sldSz cx="12192000" cy="6858000"/>
  <p:notesSz cx="10234295" cy="710374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6666"/>
    <a:srgbClr val="0F80FF"/>
    <a:srgbClr val="0000FF"/>
    <a:srgbClr val="0099FF"/>
    <a:srgbClr val="FC0280"/>
    <a:srgbClr val="FD66FF"/>
    <a:srgbClr val="00CC66"/>
    <a:srgbClr val="00FF99"/>
    <a:srgbClr val="006666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howGuides="1">
      <p:cViewPr>
        <p:scale>
          <a:sx n="125" d="100"/>
          <a:sy n="125" d="100"/>
        </p:scale>
        <p:origin x="872" y="952"/>
      </p:cViewPr>
      <p:guideLst>
        <p:guide orient="horz" pos="2160"/>
        <p:guide pos="38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19880" cy="11988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797066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86024" y="887968"/>
            <a:ext cx="4262247" cy="239751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23430" y="3418677"/>
            <a:ext cx="8187436" cy="2797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797066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4.png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0" Type="http://schemas.openxmlformats.org/officeDocument/2006/relationships/notesSlide" Target="../notesSlides/notesSlide3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3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  <a:t>GAN </a:t>
            </a:r>
            <a:b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  <a:t>Understanding</a:t>
            </a:r>
            <a:endParaRPr lang="en-US" altLang="zh-CN" sz="4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56685"/>
            <a:ext cx="9144000" cy="1301115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endParaRPr lang="zh-CN" altLang="en-US" sz="360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</a:rPr>
              <a:t>理解生成对抗网络</a:t>
            </a:r>
            <a:endParaRPr lang="zh-CN" altLang="en-US" sz="3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586" y="5447761"/>
            <a:ext cx="894344" cy="190409"/>
          </a:xfrm>
          <a:prstGeom prst="rect">
            <a:avLst/>
          </a:prstGeom>
        </p:spPr>
      </p:pic>
      <p:sp>
        <p:nvSpPr>
          <p:cNvPr id="5" name="文本框 2"/>
          <p:cNvSpPr txBox="1"/>
          <p:nvPr/>
        </p:nvSpPr>
        <p:spPr>
          <a:xfrm>
            <a:off x="1439730" y="5393406"/>
            <a:ext cx="513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b="1" dirty="0">
                <a:solidFill>
                  <a:srgbClr val="455368"/>
                </a:solidFill>
                <a:latin typeface="Arial Narrow" panose="020B0606020202030204" pitchFamily="34" charset="0"/>
                <a:cs typeface="Arial" panose="020B0604020202090204" pitchFamily="34" charset="0"/>
              </a:rPr>
              <a:t>1.x</a:t>
            </a:r>
            <a:endParaRPr lang="zh-CN" altLang="en-US" sz="1200" b="1" dirty="0">
              <a:solidFill>
                <a:srgbClr val="455368"/>
              </a:solidFill>
              <a:latin typeface="Arial Narrow" panose="020B0606020202030204" pitchFamily="34" charset="0"/>
              <a:cs typeface="Arial" panose="020B060402020209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586" y="5713260"/>
            <a:ext cx="894344" cy="19040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39730" y="5658905"/>
            <a:ext cx="513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b="1" dirty="0">
                <a:solidFill>
                  <a:srgbClr val="455368"/>
                </a:solidFill>
                <a:latin typeface="Arial Narrow" panose="020B0606020202030204" pitchFamily="34" charset="0"/>
                <a:cs typeface="Arial" panose="020B0604020202090204" pitchFamily="34" charset="0"/>
              </a:rPr>
              <a:t>2.x</a:t>
            </a:r>
            <a:endParaRPr lang="zh-CN" altLang="en-US" sz="1200" b="1" dirty="0">
              <a:solidFill>
                <a:srgbClr val="455368"/>
              </a:solidFill>
              <a:latin typeface="Arial Narrow" panose="020B0606020202030204" pitchFamily="34" charset="0"/>
              <a:cs typeface="Arial" panose="020B060402020209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16" y="5187782"/>
            <a:ext cx="562955" cy="1400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16" y="6011703"/>
            <a:ext cx="479520" cy="146732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9091" y="3579432"/>
            <a:ext cx="3596400" cy="133947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DCGAN – 2015.11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163534" y="3545588"/>
            <a:ext cx="290068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source: https://openai.com/blog/generative-models/</a:t>
            </a: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 descr="gen_models_diag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329" y="1932104"/>
            <a:ext cx="3837871" cy="15190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420680" y="1870560"/>
            <a:ext cx="2997000" cy="15190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894889" y="3500725"/>
            <a:ext cx="3119191" cy="1548259"/>
          </a:xfrm>
          <a:prstGeom prst="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1456169" y="1870560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  <a:endParaRPr lang="en-US" altLang="zh-CN" sz="1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455640" y="4740436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  <a:endParaRPr lang="en-US" altLang="zh-CN" sz="1400" b="1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箭头: 右 18"/>
          <p:cNvSpPr/>
          <p:nvPr/>
        </p:nvSpPr>
        <p:spPr>
          <a:xfrm>
            <a:off x="7978471" y="3886809"/>
            <a:ext cx="356038" cy="3596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8358749" y="3605808"/>
            <a:ext cx="675514" cy="903027"/>
            <a:chOff x="7698207" y="3194599"/>
            <a:chExt cx="675514" cy="903027"/>
          </a:xfrm>
        </p:grpSpPr>
        <p:sp>
          <p:nvSpPr>
            <p:cNvPr id="24" name="矩形 23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9150172" y="2931249"/>
            <a:ext cx="612140" cy="2115892"/>
          </a:xfrm>
          <a:prstGeom prst="rect">
            <a:avLst/>
          </a:prstGeom>
          <a:solidFill>
            <a:srgbClr val="FD666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Loss</a:t>
            </a:r>
            <a:endParaRPr lang="en-US" altLang="zh-CN" sz="1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81" y="2710095"/>
            <a:ext cx="3244961" cy="190181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4764620" y="2764914"/>
            <a:ext cx="357329" cy="1038652"/>
            <a:chOff x="4058040" y="2281584"/>
            <a:chExt cx="357329" cy="1038652"/>
          </a:xfrm>
        </p:grpSpPr>
        <p:cxnSp>
          <p:nvCxnSpPr>
            <p:cNvPr id="37" name="直接箭头连接符 36"/>
            <p:cNvCxnSpPr/>
            <p:nvPr/>
          </p:nvCxnSpPr>
          <p:spPr>
            <a:xfrm>
              <a:off x="4175609" y="3309120"/>
              <a:ext cx="239760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4180855" y="2281584"/>
              <a:ext cx="2311" cy="1038652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4058040" y="2294516"/>
              <a:ext cx="119880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连接符: 肘形 46"/>
          <p:cNvCxnSpPr>
            <a:stCxn id="27" idx="0"/>
          </p:cNvCxnSpPr>
          <p:nvPr/>
        </p:nvCxnSpPr>
        <p:spPr>
          <a:xfrm rot="16200000" flipV="1">
            <a:off x="6466557" y="-58436"/>
            <a:ext cx="1060689" cy="4918682"/>
          </a:xfrm>
          <a:prstGeom prst="bent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8014080" y="5023584"/>
            <a:ext cx="1136092" cy="0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gen_models_diag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6049" y="471170"/>
            <a:ext cx="7182648" cy="28430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DCGAN – 2015.11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363229" y="786937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  <a:endParaRPr lang="en-US" altLang="zh-CN" sz="1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立方体 19"/>
          <p:cNvSpPr/>
          <p:nvPr/>
        </p:nvSpPr>
        <p:spPr>
          <a:xfrm>
            <a:off x="1767093" y="3924917"/>
            <a:ext cx="709163" cy="2216055"/>
          </a:xfrm>
          <a:prstGeom prst="cube">
            <a:avLst>
              <a:gd name="adj" fmla="val 91089"/>
            </a:avLst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412063" y="330244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  <a:endParaRPr lang="en-US" altLang="zh-CN" sz="1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84564" y="4832310"/>
            <a:ext cx="13399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     64</a:t>
            </a:r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400" dirty="0">
                <a:latin typeface="Axure Handwriting" panose="020B0402020200020204" pitchFamily="34" charset="0"/>
                <a:cs typeface="Arial" panose="020B0604020202090204" pitchFamily="34" charset="0"/>
              </a:rPr>
              <a:t>  x</a:t>
            </a:r>
            <a:endParaRPr lang="en-US" altLang="zh-CN" sz="1400" dirty="0">
              <a:latin typeface="Axure Handwriting" panose="020B040202020002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64   </a:t>
            </a:r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</a:t>
            </a:r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2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Real Image         </a:t>
            </a:r>
            <a:endParaRPr lang="zh-CN" altLang="en-US" sz="1200" dirty="0">
              <a:solidFill>
                <a:schemeClr val="accent6">
                  <a:lumMod val="7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2" name="左大括号 11"/>
          <p:cNvSpPr/>
          <p:nvPr/>
        </p:nvSpPr>
        <p:spPr>
          <a:xfrm rot="5400000">
            <a:off x="3506510" y="3881194"/>
            <a:ext cx="65096" cy="314409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左大括号 24"/>
          <p:cNvSpPr/>
          <p:nvPr/>
        </p:nvSpPr>
        <p:spPr>
          <a:xfrm rot="5400000">
            <a:off x="4568603" y="3785385"/>
            <a:ext cx="45719" cy="616839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左大括号 25"/>
          <p:cNvSpPr/>
          <p:nvPr/>
        </p:nvSpPr>
        <p:spPr>
          <a:xfrm rot="5400000">
            <a:off x="5815529" y="3656972"/>
            <a:ext cx="95884" cy="940304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左大括号 26"/>
          <p:cNvSpPr/>
          <p:nvPr/>
        </p:nvSpPr>
        <p:spPr>
          <a:xfrm rot="5400000">
            <a:off x="7385031" y="3308393"/>
            <a:ext cx="95882" cy="1637461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2304615" y="3757842"/>
            <a:ext cx="60785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Arial" panose="020B0604020202090204" pitchFamily="34" charset="0"/>
                <a:cs typeface="Arial" panose="020B0604020202090204" pitchFamily="34" charset="0"/>
              </a:rPr>
              <a:t> 3                	    128	       256	                   512	          	          1024</a:t>
            </a:r>
            <a:endParaRPr lang="zh-CN" altLang="en-US" sz="9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784859" y="4635494"/>
            <a:ext cx="112804" cy="188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744143" y="4739748"/>
            <a:ext cx="12292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 32</a:t>
            </a:r>
            <a:endParaRPr lang="en-US" altLang="zh-CN" sz="1400" dirty="0">
              <a:latin typeface="Axure Handwriting" panose="020B040202020002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     </a:t>
            </a:r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32   </a:t>
            </a:r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</a:t>
            </a:r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200" b="1" dirty="0">
                <a:latin typeface="Arial" panose="020B0604020202090204" pitchFamily="34" charset="0"/>
                <a:cs typeface="Arial" panose="020B0604020202090204" pitchFamily="34" charset="0"/>
              </a:rPr>
              <a:t>Conv1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847321" y="4544814"/>
            <a:ext cx="13134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   16</a:t>
            </a:r>
            <a:endParaRPr lang="en-US" altLang="zh-CN" sz="1400" dirty="0">
              <a:latin typeface="Axure Handwriting" panose="020B040202020002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     </a:t>
            </a:r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</a:t>
            </a:r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16   </a:t>
            </a:r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200" b="1" dirty="0">
                <a:latin typeface="Arial" panose="020B0604020202090204" pitchFamily="34" charset="0"/>
                <a:cs typeface="Arial" panose="020B0604020202090204" pitchFamily="34" charset="0"/>
              </a:rPr>
              <a:t> Conv2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219691" y="4447779"/>
            <a:ext cx="1379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      8</a:t>
            </a:r>
            <a:endParaRPr lang="en-US" altLang="zh-CN" sz="1400" dirty="0">
              <a:latin typeface="Axure Handwriting" panose="020B040202020002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  </a:t>
            </a:r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</a:t>
            </a:r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  8   </a:t>
            </a:r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200" b="1" dirty="0">
                <a:latin typeface="Arial" panose="020B0604020202090204" pitchFamily="34" charset="0"/>
                <a:cs typeface="Arial" panose="020B0604020202090204" pitchFamily="34" charset="0"/>
              </a:rPr>
              <a:t>Conv3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952820" y="4483638"/>
            <a:ext cx="1544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            4</a:t>
            </a:r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          4   </a:t>
            </a:r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200" b="1" dirty="0">
                <a:latin typeface="Arial" panose="020B0604020202090204" pitchFamily="34" charset="0"/>
                <a:cs typeface="Arial" panose="020B0604020202090204" pitchFamily="34" charset="0"/>
              </a:rPr>
              <a:t> Conv4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751234" y="4462610"/>
            <a:ext cx="1374630" cy="308421"/>
            <a:chOff x="674451" y="4605040"/>
            <a:chExt cx="1374630" cy="308421"/>
          </a:xfrm>
        </p:grpSpPr>
        <p:sp>
          <p:nvSpPr>
            <p:cNvPr id="34" name="平行四边形 33"/>
            <p:cNvSpPr/>
            <p:nvPr/>
          </p:nvSpPr>
          <p:spPr>
            <a:xfrm rot="19031392">
              <a:off x="674451" y="4682355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5400000">
              <a:off x="1357398" y="4127240"/>
              <a:ext cx="184882" cy="114048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 rot="5400000">
              <a:off x="1315511" y="4179891"/>
              <a:ext cx="184882" cy="1282258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立方体 13"/>
          <p:cNvSpPr/>
          <p:nvPr/>
        </p:nvSpPr>
        <p:spPr>
          <a:xfrm>
            <a:off x="2905519" y="4125730"/>
            <a:ext cx="661183" cy="1688399"/>
          </a:xfrm>
          <a:prstGeom prst="cube">
            <a:avLst>
              <a:gd name="adj" fmla="val 70176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立方体 14"/>
          <p:cNvSpPr/>
          <p:nvPr/>
        </p:nvSpPr>
        <p:spPr>
          <a:xfrm>
            <a:off x="3096863" y="4125730"/>
            <a:ext cx="511978" cy="1688399"/>
          </a:xfrm>
          <a:prstGeom prst="cube">
            <a:avLst>
              <a:gd name="adj" fmla="val 90742"/>
            </a:avLst>
          </a:prstGeom>
          <a:solidFill>
            <a:srgbClr val="FD6666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>
            <a:off x="3143002" y="4125730"/>
            <a:ext cx="511978" cy="1688399"/>
          </a:xfrm>
          <a:prstGeom prst="cube">
            <a:avLst>
              <a:gd name="adj" fmla="val 90742"/>
            </a:avLst>
          </a:prstGeom>
          <a:solidFill>
            <a:srgbClr val="66CCFF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3108596" y="4493281"/>
            <a:ext cx="949418" cy="308421"/>
            <a:chOff x="2079179" y="4634495"/>
            <a:chExt cx="949418" cy="308421"/>
          </a:xfrm>
        </p:grpSpPr>
        <p:sp>
          <p:nvSpPr>
            <p:cNvPr id="48" name="平行四边形 47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49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936306" y="4270931"/>
            <a:ext cx="925407" cy="1084619"/>
            <a:chOff x="2834125" y="4531885"/>
            <a:chExt cx="925407" cy="1084619"/>
          </a:xfrm>
        </p:grpSpPr>
        <p:sp>
          <p:nvSpPr>
            <p:cNvPr id="6" name="立方体 5"/>
            <p:cNvSpPr/>
            <p:nvPr/>
          </p:nvSpPr>
          <p:spPr>
            <a:xfrm>
              <a:off x="2834125" y="4532942"/>
              <a:ext cx="744270" cy="1083562"/>
            </a:xfrm>
            <a:prstGeom prst="cube">
              <a:avLst>
                <a:gd name="adj" fmla="val 47169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立方体 8"/>
            <p:cNvSpPr/>
            <p:nvPr/>
          </p:nvSpPr>
          <p:spPr>
            <a:xfrm>
              <a:off x="3229617" y="4531885"/>
              <a:ext cx="440594" cy="1083562"/>
            </a:xfrm>
            <a:prstGeom prst="cube">
              <a:avLst>
                <a:gd name="adj" fmla="val 78884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立方体 12"/>
            <p:cNvSpPr/>
            <p:nvPr/>
          </p:nvSpPr>
          <p:spPr>
            <a:xfrm>
              <a:off x="3318938" y="4532942"/>
              <a:ext cx="440594" cy="1083562"/>
            </a:xfrm>
            <a:prstGeom prst="cube">
              <a:avLst>
                <a:gd name="adj" fmla="val 78884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4437487" y="4516990"/>
            <a:ext cx="949418" cy="308421"/>
            <a:chOff x="2079179" y="4634495"/>
            <a:chExt cx="949418" cy="308421"/>
          </a:xfrm>
        </p:grpSpPr>
        <p:sp>
          <p:nvSpPr>
            <p:cNvPr id="53" name="平行四边形 52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等腰三角形 53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160776" y="4365906"/>
            <a:ext cx="1198245" cy="764540"/>
            <a:chOff x="4083993" y="4508336"/>
            <a:chExt cx="1198245" cy="764540"/>
          </a:xfrm>
        </p:grpSpPr>
        <p:sp>
          <p:nvSpPr>
            <p:cNvPr id="7" name="立方体 6"/>
            <p:cNvSpPr/>
            <p:nvPr/>
          </p:nvSpPr>
          <p:spPr>
            <a:xfrm>
              <a:off x="4083993" y="4508336"/>
              <a:ext cx="1089660" cy="764540"/>
            </a:xfrm>
            <a:prstGeom prst="cube">
              <a:avLst>
                <a:gd name="adj" fmla="val 36373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立方体 7"/>
            <p:cNvSpPr/>
            <p:nvPr/>
          </p:nvSpPr>
          <p:spPr>
            <a:xfrm>
              <a:off x="4891713" y="4508971"/>
              <a:ext cx="333375" cy="763905"/>
            </a:xfrm>
            <a:prstGeom prst="cube">
              <a:avLst>
                <a:gd name="adj" fmla="val 83047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立方体 9"/>
            <p:cNvSpPr/>
            <p:nvPr/>
          </p:nvSpPr>
          <p:spPr>
            <a:xfrm>
              <a:off x="4948863" y="4508971"/>
              <a:ext cx="333375" cy="763905"/>
            </a:xfrm>
            <a:prstGeom prst="cube">
              <a:avLst>
                <a:gd name="adj" fmla="val 83047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000615" y="4547661"/>
            <a:ext cx="656114" cy="308421"/>
            <a:chOff x="7654440" y="3548880"/>
            <a:chExt cx="656114" cy="308421"/>
          </a:xfrm>
        </p:grpSpPr>
        <p:sp>
          <p:nvSpPr>
            <p:cNvPr id="60" name="平行四边形 59"/>
            <p:cNvSpPr/>
            <p:nvPr/>
          </p:nvSpPr>
          <p:spPr>
            <a:xfrm rot="19031392">
              <a:off x="7654440" y="3626195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60"/>
            <p:cNvSpPr/>
            <p:nvPr/>
          </p:nvSpPr>
          <p:spPr>
            <a:xfrm rot="5400000">
              <a:off x="7992630" y="3415837"/>
              <a:ext cx="184882" cy="450967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61"/>
            <p:cNvSpPr/>
            <p:nvPr/>
          </p:nvSpPr>
          <p:spPr>
            <a:xfrm rot="5400000">
              <a:off x="7907885" y="3511346"/>
              <a:ext cx="184882" cy="507028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515611" y="4554255"/>
            <a:ext cx="1761490" cy="369570"/>
            <a:chOff x="5438828" y="4748096"/>
            <a:chExt cx="1761490" cy="369570"/>
          </a:xfrm>
        </p:grpSpPr>
        <p:sp>
          <p:nvSpPr>
            <p:cNvPr id="2" name="立方体 1"/>
            <p:cNvSpPr/>
            <p:nvPr/>
          </p:nvSpPr>
          <p:spPr>
            <a:xfrm>
              <a:off x="5438828" y="4748096"/>
              <a:ext cx="1658620" cy="369570"/>
            </a:xfrm>
            <a:prstGeom prst="cube">
              <a:avLst>
                <a:gd name="adj" fmla="val 36373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立方体 2"/>
            <p:cNvSpPr/>
            <p:nvPr/>
          </p:nvSpPr>
          <p:spPr>
            <a:xfrm>
              <a:off x="6964098" y="4748096"/>
              <a:ext cx="185420" cy="369570"/>
            </a:xfrm>
            <a:prstGeom prst="cube">
              <a:avLst>
                <a:gd name="adj" fmla="val 72260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立方体 10"/>
            <p:cNvSpPr/>
            <p:nvPr/>
          </p:nvSpPr>
          <p:spPr>
            <a:xfrm>
              <a:off x="7014898" y="4748096"/>
              <a:ext cx="185420" cy="369570"/>
            </a:xfrm>
            <a:prstGeom prst="cube">
              <a:avLst>
                <a:gd name="adj" fmla="val 72260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箭头: 右 64"/>
          <p:cNvSpPr/>
          <p:nvPr/>
        </p:nvSpPr>
        <p:spPr>
          <a:xfrm>
            <a:off x="8423907" y="4643973"/>
            <a:ext cx="284464" cy="18833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8976605" y="4247450"/>
            <a:ext cx="675514" cy="903027"/>
            <a:chOff x="7698207" y="3194599"/>
            <a:chExt cx="675514" cy="903027"/>
          </a:xfrm>
        </p:grpSpPr>
        <p:sp>
          <p:nvSpPr>
            <p:cNvPr id="68" name="矩形 67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56460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SGAN – 2016.06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3143002" y="99848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  <a:endParaRPr lang="en-US" altLang="zh-CN" sz="1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立方体 19"/>
          <p:cNvSpPr/>
          <p:nvPr/>
        </p:nvSpPr>
        <p:spPr>
          <a:xfrm>
            <a:off x="1767093" y="3924917"/>
            <a:ext cx="709163" cy="2216055"/>
          </a:xfrm>
          <a:prstGeom prst="cube">
            <a:avLst>
              <a:gd name="adj" fmla="val 91089"/>
            </a:avLst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412063" y="330244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  <a:endParaRPr lang="en-US" altLang="zh-CN" sz="1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84564" y="4832310"/>
            <a:ext cx="13399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     64</a:t>
            </a:r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400" dirty="0">
                <a:latin typeface="Axure Handwriting" panose="020B0402020200020204" pitchFamily="34" charset="0"/>
                <a:cs typeface="Arial" panose="020B0604020202090204" pitchFamily="34" charset="0"/>
              </a:rPr>
              <a:t>  x</a:t>
            </a:r>
            <a:endParaRPr lang="en-US" altLang="zh-CN" sz="1400" dirty="0">
              <a:latin typeface="Axure Handwriting" panose="020B040202020002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64   </a:t>
            </a:r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</a:t>
            </a:r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2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Real Image         </a:t>
            </a:r>
            <a:endParaRPr lang="zh-CN" altLang="en-US" sz="1200" dirty="0">
              <a:solidFill>
                <a:schemeClr val="accent6">
                  <a:lumMod val="7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2" name="左大括号 11"/>
          <p:cNvSpPr/>
          <p:nvPr/>
        </p:nvSpPr>
        <p:spPr>
          <a:xfrm rot="5400000">
            <a:off x="3506510" y="3881194"/>
            <a:ext cx="65096" cy="314409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左大括号 24"/>
          <p:cNvSpPr/>
          <p:nvPr/>
        </p:nvSpPr>
        <p:spPr>
          <a:xfrm rot="5400000">
            <a:off x="4568603" y="3785385"/>
            <a:ext cx="45719" cy="616839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左大括号 25"/>
          <p:cNvSpPr/>
          <p:nvPr/>
        </p:nvSpPr>
        <p:spPr>
          <a:xfrm rot="5400000">
            <a:off x="5815529" y="3656972"/>
            <a:ext cx="95884" cy="940304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左大括号 26"/>
          <p:cNvSpPr/>
          <p:nvPr/>
        </p:nvSpPr>
        <p:spPr>
          <a:xfrm rot="5400000">
            <a:off x="7385031" y="3308393"/>
            <a:ext cx="95882" cy="1637461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2304615" y="3757842"/>
            <a:ext cx="60785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Arial" panose="020B0604020202090204" pitchFamily="34" charset="0"/>
                <a:cs typeface="Arial" panose="020B0604020202090204" pitchFamily="34" charset="0"/>
              </a:rPr>
              <a:t> 3                	    128	       256	                   512	          	          1024</a:t>
            </a:r>
            <a:endParaRPr lang="zh-CN" altLang="en-US" sz="9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784859" y="4635494"/>
            <a:ext cx="112804" cy="188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744143" y="4739748"/>
            <a:ext cx="12292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 32</a:t>
            </a:r>
            <a:endParaRPr lang="en-US" altLang="zh-CN" sz="1400" dirty="0">
              <a:latin typeface="Axure Handwriting" panose="020B040202020002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     </a:t>
            </a:r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32   </a:t>
            </a:r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</a:t>
            </a:r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200" b="1" dirty="0">
                <a:latin typeface="Arial" panose="020B0604020202090204" pitchFamily="34" charset="0"/>
                <a:cs typeface="Arial" panose="020B0604020202090204" pitchFamily="34" charset="0"/>
              </a:rPr>
              <a:t>Conv1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847321" y="4544814"/>
            <a:ext cx="13134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   16</a:t>
            </a:r>
            <a:endParaRPr lang="en-US" altLang="zh-CN" sz="1400" dirty="0">
              <a:latin typeface="Axure Handwriting" panose="020B040202020002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     </a:t>
            </a:r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</a:t>
            </a:r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16   </a:t>
            </a:r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200" b="1" dirty="0">
                <a:latin typeface="Arial" panose="020B0604020202090204" pitchFamily="34" charset="0"/>
                <a:cs typeface="Arial" panose="020B0604020202090204" pitchFamily="34" charset="0"/>
              </a:rPr>
              <a:t> Conv2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219691" y="4447779"/>
            <a:ext cx="1379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      8</a:t>
            </a:r>
            <a:endParaRPr lang="en-US" altLang="zh-CN" sz="1400" dirty="0">
              <a:latin typeface="Axure Handwriting" panose="020B040202020002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  </a:t>
            </a:r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</a:t>
            </a:r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  8   </a:t>
            </a:r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200" b="1" dirty="0">
                <a:latin typeface="Arial" panose="020B0604020202090204" pitchFamily="34" charset="0"/>
                <a:cs typeface="Arial" panose="020B0604020202090204" pitchFamily="34" charset="0"/>
              </a:rPr>
              <a:t>Conv3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952820" y="4483638"/>
            <a:ext cx="1544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            4</a:t>
            </a:r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          4   </a:t>
            </a:r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200" b="1" dirty="0">
                <a:latin typeface="Arial" panose="020B0604020202090204" pitchFamily="34" charset="0"/>
                <a:cs typeface="Arial" panose="020B0604020202090204" pitchFamily="34" charset="0"/>
              </a:rPr>
              <a:t> Conv4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751234" y="4462610"/>
            <a:ext cx="1374630" cy="308421"/>
            <a:chOff x="674451" y="4605040"/>
            <a:chExt cx="1374630" cy="308421"/>
          </a:xfrm>
        </p:grpSpPr>
        <p:sp>
          <p:nvSpPr>
            <p:cNvPr id="34" name="平行四边形 33"/>
            <p:cNvSpPr/>
            <p:nvPr/>
          </p:nvSpPr>
          <p:spPr>
            <a:xfrm rot="19031392">
              <a:off x="674451" y="4682355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5400000">
              <a:off x="1357398" y="4127240"/>
              <a:ext cx="184882" cy="114048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 rot="5400000">
              <a:off x="1315511" y="4179891"/>
              <a:ext cx="184882" cy="1282258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立方体 13"/>
          <p:cNvSpPr/>
          <p:nvPr/>
        </p:nvSpPr>
        <p:spPr>
          <a:xfrm>
            <a:off x="2905519" y="4125730"/>
            <a:ext cx="661183" cy="1688399"/>
          </a:xfrm>
          <a:prstGeom prst="cube">
            <a:avLst>
              <a:gd name="adj" fmla="val 70176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立方体 14"/>
          <p:cNvSpPr/>
          <p:nvPr/>
        </p:nvSpPr>
        <p:spPr>
          <a:xfrm>
            <a:off x="3096863" y="4125730"/>
            <a:ext cx="511978" cy="1688399"/>
          </a:xfrm>
          <a:prstGeom prst="cube">
            <a:avLst>
              <a:gd name="adj" fmla="val 90742"/>
            </a:avLst>
          </a:prstGeom>
          <a:solidFill>
            <a:srgbClr val="FD6666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>
            <a:off x="3143002" y="4125730"/>
            <a:ext cx="511978" cy="1688399"/>
          </a:xfrm>
          <a:prstGeom prst="cube">
            <a:avLst>
              <a:gd name="adj" fmla="val 90742"/>
            </a:avLst>
          </a:prstGeom>
          <a:solidFill>
            <a:srgbClr val="66CCFF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3108596" y="4493281"/>
            <a:ext cx="949418" cy="308421"/>
            <a:chOff x="2079179" y="4634495"/>
            <a:chExt cx="949418" cy="308421"/>
          </a:xfrm>
        </p:grpSpPr>
        <p:sp>
          <p:nvSpPr>
            <p:cNvPr id="48" name="平行四边形 47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49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936306" y="4270931"/>
            <a:ext cx="925407" cy="1084619"/>
            <a:chOff x="2834125" y="4531885"/>
            <a:chExt cx="925407" cy="1084619"/>
          </a:xfrm>
        </p:grpSpPr>
        <p:sp>
          <p:nvSpPr>
            <p:cNvPr id="6" name="立方体 5"/>
            <p:cNvSpPr/>
            <p:nvPr/>
          </p:nvSpPr>
          <p:spPr>
            <a:xfrm>
              <a:off x="2834125" y="4532942"/>
              <a:ext cx="744270" cy="1083562"/>
            </a:xfrm>
            <a:prstGeom prst="cube">
              <a:avLst>
                <a:gd name="adj" fmla="val 47169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立方体 8"/>
            <p:cNvSpPr/>
            <p:nvPr/>
          </p:nvSpPr>
          <p:spPr>
            <a:xfrm>
              <a:off x="3229617" y="4531885"/>
              <a:ext cx="440594" cy="1083562"/>
            </a:xfrm>
            <a:prstGeom prst="cube">
              <a:avLst>
                <a:gd name="adj" fmla="val 78884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立方体 12"/>
            <p:cNvSpPr/>
            <p:nvPr/>
          </p:nvSpPr>
          <p:spPr>
            <a:xfrm>
              <a:off x="3318938" y="4532942"/>
              <a:ext cx="440594" cy="1083562"/>
            </a:xfrm>
            <a:prstGeom prst="cube">
              <a:avLst>
                <a:gd name="adj" fmla="val 78884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4437487" y="4516990"/>
            <a:ext cx="949418" cy="308421"/>
            <a:chOff x="2079179" y="4634495"/>
            <a:chExt cx="949418" cy="308421"/>
          </a:xfrm>
        </p:grpSpPr>
        <p:sp>
          <p:nvSpPr>
            <p:cNvPr id="53" name="平行四边形 52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等腰三角形 53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160776" y="4365906"/>
            <a:ext cx="1198245" cy="764540"/>
            <a:chOff x="4083993" y="4508336"/>
            <a:chExt cx="1198245" cy="764540"/>
          </a:xfrm>
        </p:grpSpPr>
        <p:sp>
          <p:nvSpPr>
            <p:cNvPr id="7" name="立方体 6"/>
            <p:cNvSpPr/>
            <p:nvPr/>
          </p:nvSpPr>
          <p:spPr>
            <a:xfrm>
              <a:off x="4083993" y="4508336"/>
              <a:ext cx="1089660" cy="764540"/>
            </a:xfrm>
            <a:prstGeom prst="cube">
              <a:avLst>
                <a:gd name="adj" fmla="val 36373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立方体 7"/>
            <p:cNvSpPr/>
            <p:nvPr/>
          </p:nvSpPr>
          <p:spPr>
            <a:xfrm>
              <a:off x="4891713" y="4508971"/>
              <a:ext cx="333375" cy="763905"/>
            </a:xfrm>
            <a:prstGeom prst="cube">
              <a:avLst>
                <a:gd name="adj" fmla="val 83047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立方体 9"/>
            <p:cNvSpPr/>
            <p:nvPr/>
          </p:nvSpPr>
          <p:spPr>
            <a:xfrm>
              <a:off x="4948863" y="4508971"/>
              <a:ext cx="333375" cy="763905"/>
            </a:xfrm>
            <a:prstGeom prst="cube">
              <a:avLst>
                <a:gd name="adj" fmla="val 83047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000615" y="4547661"/>
            <a:ext cx="656114" cy="308421"/>
            <a:chOff x="7654440" y="3548880"/>
            <a:chExt cx="656114" cy="308421"/>
          </a:xfrm>
        </p:grpSpPr>
        <p:sp>
          <p:nvSpPr>
            <p:cNvPr id="60" name="平行四边形 59"/>
            <p:cNvSpPr/>
            <p:nvPr/>
          </p:nvSpPr>
          <p:spPr>
            <a:xfrm rot="19031392">
              <a:off x="7654440" y="3626195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60"/>
            <p:cNvSpPr/>
            <p:nvPr/>
          </p:nvSpPr>
          <p:spPr>
            <a:xfrm rot="5400000">
              <a:off x="7992630" y="3415837"/>
              <a:ext cx="184882" cy="450967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61"/>
            <p:cNvSpPr/>
            <p:nvPr/>
          </p:nvSpPr>
          <p:spPr>
            <a:xfrm rot="5400000">
              <a:off x="7907885" y="3511346"/>
              <a:ext cx="184882" cy="507028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515611" y="4554255"/>
            <a:ext cx="1761490" cy="369570"/>
            <a:chOff x="5438828" y="4748096"/>
            <a:chExt cx="1761490" cy="369570"/>
          </a:xfrm>
        </p:grpSpPr>
        <p:sp>
          <p:nvSpPr>
            <p:cNvPr id="2" name="立方体 1"/>
            <p:cNvSpPr/>
            <p:nvPr/>
          </p:nvSpPr>
          <p:spPr>
            <a:xfrm>
              <a:off x="5438828" y="4748096"/>
              <a:ext cx="1658620" cy="369570"/>
            </a:xfrm>
            <a:prstGeom prst="cube">
              <a:avLst>
                <a:gd name="adj" fmla="val 36373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立方体 2"/>
            <p:cNvSpPr/>
            <p:nvPr/>
          </p:nvSpPr>
          <p:spPr>
            <a:xfrm>
              <a:off x="6964098" y="4748096"/>
              <a:ext cx="185420" cy="369570"/>
            </a:xfrm>
            <a:prstGeom prst="cube">
              <a:avLst>
                <a:gd name="adj" fmla="val 72260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立方体 10"/>
            <p:cNvSpPr/>
            <p:nvPr/>
          </p:nvSpPr>
          <p:spPr>
            <a:xfrm>
              <a:off x="7014898" y="4748096"/>
              <a:ext cx="185420" cy="369570"/>
            </a:xfrm>
            <a:prstGeom prst="cube">
              <a:avLst>
                <a:gd name="adj" fmla="val 72260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箭头: 右 64"/>
          <p:cNvSpPr/>
          <p:nvPr/>
        </p:nvSpPr>
        <p:spPr>
          <a:xfrm>
            <a:off x="8423907" y="4643973"/>
            <a:ext cx="284464" cy="18833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8976605" y="4247450"/>
            <a:ext cx="675514" cy="903027"/>
            <a:chOff x="7698207" y="3194599"/>
            <a:chExt cx="675514" cy="903027"/>
          </a:xfrm>
        </p:grpSpPr>
        <p:sp>
          <p:nvSpPr>
            <p:cNvPr id="68" name="矩形 67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346078" y="485739"/>
            <a:ext cx="28548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Semi-Supervised GAN </a:t>
            </a:r>
            <a:endParaRPr lang="en-US" altLang="zh-CN" sz="1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文本框 71"/>
          <p:cNvSpPr txBox="1"/>
          <p:nvPr/>
        </p:nvSpPr>
        <p:spPr>
          <a:xfrm>
            <a:off x="7713980" y="2725420"/>
            <a:ext cx="988695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从</a:t>
            </a:r>
            <a:r>
              <a:rPr lang="en-US" altLang="zh-CN" sz="1400" b="1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z3</a:t>
            </a: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开始</a:t>
            </a:r>
            <a:endParaRPr lang="zh-CN" altLang="en-US" sz="1400" b="1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LAPGAN – 2015.06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947420"/>
            <a:ext cx="7913370" cy="18796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7200" y="599440"/>
            <a:ext cx="29063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LAPGAN Network</a:t>
            </a:r>
            <a:endParaRPr lang="en-US" altLang="zh-CN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63" name="直接箭头连接符 162"/>
          <p:cNvCxnSpPr/>
          <p:nvPr/>
        </p:nvCxnSpPr>
        <p:spPr>
          <a:xfrm flipV="1">
            <a:off x="8208645" y="2370455"/>
            <a:ext cx="0" cy="45656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>
            <a:off x="7441565" y="867410"/>
            <a:ext cx="332740" cy="22860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051550" y="549910"/>
            <a:ext cx="2318385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1400" b="1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l</a:t>
            </a: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是</a:t>
            </a:r>
            <a:r>
              <a:rPr lang="en-US" altLang="zh-CN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cGAN</a:t>
            </a: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的输入先验条件</a:t>
            </a:r>
            <a:endParaRPr lang="zh-CN" altLang="en-US" sz="1400" b="1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885" y="3547745"/>
            <a:ext cx="7943215" cy="29368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57200" y="3117850"/>
            <a:ext cx="29063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LAPGAN Training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9400" y="3547745"/>
            <a:ext cx="1203240" cy="361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图像 </a:t>
            </a: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64x64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568575" y="3424555"/>
            <a:ext cx="1118870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降采样</a:t>
            </a:r>
            <a:endParaRPr lang="zh-CN" altLang="en-US" sz="1400" b="1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298700" y="4094480"/>
            <a:ext cx="111887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2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上采样   低通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336040" y="4928870"/>
            <a:ext cx="99441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h</a:t>
            </a:r>
            <a:r>
              <a:rPr lang="en-US" altLang="zh-CN" sz="1400" b="1" baseline="-25000">
                <a:solidFill>
                  <a:schemeClr val="bg1">
                    <a:lumMod val="50000"/>
                  </a:schemeClr>
                </a:solidFill>
                <a:uFillTx/>
                <a:latin typeface="Menlo" panose="020B0609030804020204" charset="0"/>
                <a:ea typeface="微软雅黑" panose="020B0503020204020204" charset="-122"/>
              </a:rPr>
              <a:t>0</a:t>
            </a: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=I</a:t>
            </a:r>
            <a:r>
              <a:rPr lang="en-US" altLang="zh-CN" sz="1400" b="1" baseline="-25000">
                <a:solidFill>
                  <a:schemeClr val="bg1">
                    <a:lumMod val="50000"/>
                  </a:schemeClr>
                </a:solidFill>
                <a:uFillTx/>
                <a:latin typeface="Menlo" panose="020B0609030804020204" charset="0"/>
                <a:ea typeface="微软雅黑" panose="020B0503020204020204" charset="-122"/>
              </a:rPr>
              <a:t>0</a:t>
            </a: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-l</a:t>
            </a:r>
            <a:r>
              <a:rPr lang="en-US" altLang="zh-CN" sz="1400" b="1" baseline="-25000">
                <a:solidFill>
                  <a:schemeClr val="bg1">
                    <a:lumMod val="50000"/>
                  </a:schemeClr>
                </a:solidFill>
                <a:uFillTx/>
                <a:latin typeface="Menlo" panose="020B0609030804020204" charset="0"/>
                <a:ea typeface="微软雅黑" panose="020B0503020204020204" charset="-122"/>
              </a:rPr>
              <a:t>0</a:t>
            </a:r>
            <a:endParaRPr lang="en-US" altLang="zh-CN" sz="1400" b="1" baseline="-25000">
              <a:solidFill>
                <a:schemeClr val="bg1">
                  <a:lumMod val="50000"/>
                </a:schemeClr>
              </a:solidFill>
              <a:uFillTx/>
              <a:latin typeface="Menlo" panose="020B0609030804020204" charset="0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252470" y="4459605"/>
            <a:ext cx="8655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0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输入 图像</a:t>
            </a:r>
            <a:endParaRPr lang="zh-CN" altLang="en-US" sz="1000" b="1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27070" y="4954270"/>
            <a:ext cx="9925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0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生成 高通图像</a:t>
            </a:r>
            <a:endParaRPr lang="zh-CN" altLang="en-US" sz="1000" b="1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751177" y="6042392"/>
                <a:ext cx="1731645" cy="293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40000"/>
                  </a:lnSpc>
                </a:pPr>
                <a:r>
                  <a:rPr lang="en-US" altLang="zh-CN" sz="1000" b="1" dirty="0">
                    <a:solidFill>
                      <a:schemeClr val="accent2">
                        <a:lumMod val="75000"/>
                      </a:schemeClr>
                    </a:solidFill>
                    <a:latin typeface="Bahnschrift SemiBold" panose="020B0502040204020203" pitchFamily="34" charset="0"/>
                    <a:ea typeface="微软雅黑" panose="020B0503020204020204" charset="-122"/>
                  </a:rPr>
                  <a:t>l</a:t>
                </a:r>
                <a:r>
                  <a:rPr lang="en-US" altLang="zh-CN" sz="1400" b="1" baseline="-25000" dirty="0">
                    <a:solidFill>
                      <a:schemeClr val="accent2">
                        <a:lumMod val="75000"/>
                      </a:schemeClr>
                    </a:solidFill>
                    <a:latin typeface="Bahnschrift SemiBold" panose="020B0502040204020203" pitchFamily="34" charset="0"/>
                    <a:ea typeface="微软雅黑" panose="020B0503020204020204" charset="-122"/>
                  </a:rPr>
                  <a:t>0</a:t>
                </a:r>
                <a:r>
                  <a:rPr lang="zh-CN" altLang="en-US" sz="1000" b="1" dirty="0">
                    <a:solidFill>
                      <a:schemeClr val="accent2">
                        <a:lumMod val="75000"/>
                      </a:schemeClr>
                    </a:solidFill>
                    <a:latin typeface="Menlo" panose="020B0609030804020204"/>
                    <a:ea typeface="微软雅黑" panose="020B0503020204020204" charset="-122"/>
                  </a:rPr>
                  <a:t>添加到</a:t>
                </a:r>
                <a:r>
                  <a:rPr lang="en-US" altLang="zh-CN" sz="1000" b="1" dirty="0">
                    <a:solidFill>
                      <a:schemeClr val="accent2">
                        <a:lumMod val="75000"/>
                      </a:schemeClr>
                    </a:solidFill>
                    <a:latin typeface="Bahnschrift SemiBold" panose="020B0502040204020203" pitchFamily="34" charset="0"/>
                    <a:ea typeface="微软雅黑" panose="020B0503020204020204" charset="-122"/>
                  </a:rPr>
                  <a:t>h</a:t>
                </a:r>
                <a:r>
                  <a:rPr lang="en-US" altLang="zh-CN" sz="1400" b="1" baseline="-25000" dirty="0">
                    <a:solidFill>
                      <a:schemeClr val="accent2">
                        <a:lumMod val="75000"/>
                      </a:schemeClr>
                    </a:solidFill>
                    <a:latin typeface="Bahnschrift SemiBold" panose="020B0502040204020203" pitchFamily="34" charset="0"/>
                    <a:ea typeface="微软雅黑" panose="020B0503020204020204" charset="-122"/>
                  </a:rPr>
                  <a:t>0</a:t>
                </a:r>
                <a:r>
                  <a:rPr lang="zh-CN" altLang="en-US" sz="1000" b="1" dirty="0">
                    <a:solidFill>
                      <a:schemeClr val="accent2">
                        <a:lumMod val="75000"/>
                      </a:schemeClr>
                    </a:solidFill>
                    <a:latin typeface="Menlo" panose="020B0609030804020204"/>
                    <a:ea typeface="微软雅黑" panose="020B0503020204020204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10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altLang="zh-CN" sz="1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000" b="1" dirty="0">
                    <a:solidFill>
                      <a:schemeClr val="accent2">
                        <a:lumMod val="75000"/>
                      </a:schemeClr>
                    </a:solidFill>
                    <a:latin typeface="Menlo" panose="020B0609030804020204"/>
                    <a:ea typeface="微软雅黑" panose="020B0503020204020204" charset="-122"/>
                  </a:rPr>
                  <a:t>卷积层之前</a:t>
                </a: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77" y="6042392"/>
                <a:ext cx="1731645" cy="293798"/>
              </a:xfrm>
              <a:prstGeom prst="rect">
                <a:avLst/>
              </a:prstGeom>
              <a:blipFill rotWithShape="1">
                <a:blip r:embed="rId3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6" name="文本框 15"/>
          <p:cNvSpPr txBox="1"/>
          <p:nvPr/>
        </p:nvSpPr>
        <p:spPr>
          <a:xfrm>
            <a:off x="7591312" y="3695067"/>
            <a:ext cx="605265" cy="361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8x8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668037" y="3696436"/>
            <a:ext cx="805815" cy="361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16x16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623338" y="3696436"/>
            <a:ext cx="805815" cy="361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32x32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LAPGAN – 2015.06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7200" y="599440"/>
            <a:ext cx="29063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LAPGAN Network</a:t>
            </a:r>
            <a:endParaRPr lang="en-US" altLang="zh-CN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1158206" y="1808499"/>
            <a:ext cx="0" cy="25464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11552" y="1175248"/>
            <a:ext cx="1684800" cy="584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Conditional Class Label</a:t>
            </a:r>
            <a:endParaRPr lang="en-US" altLang="zh-CN" sz="1200" b="1" dirty="0">
              <a:solidFill>
                <a:schemeClr val="bg1">
                  <a:lumMod val="50000"/>
                </a:schemeClr>
              </a:solidFill>
              <a:latin typeface="Menlo" panose="020B0609030804020204" charset="0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Menlo" panose="020B0609030804020204" charset="0"/>
                <a:ea typeface="微软雅黑" panose="020B0503020204020204" charset="-122"/>
              </a:rPr>
              <a:t>One-hot Code</a:t>
            </a:r>
            <a:endParaRPr lang="zh-CN" altLang="en-US" sz="12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426" y="1271160"/>
            <a:ext cx="5435879" cy="3060857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750792" y="2102704"/>
            <a:ext cx="1684800" cy="325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Flatten           </a:t>
            </a:r>
            <a:r>
              <a:rPr lang="en-US" altLang="zh-CN" sz="1200" b="1" dirty="0">
                <a:solidFill>
                  <a:schemeClr val="accent2"/>
                </a:solidFill>
                <a:latin typeface="Menlo" panose="020B0609030804020204" charset="0"/>
                <a:ea typeface="微软雅黑" panose="020B0503020204020204" charset="-122"/>
              </a:rPr>
              <a:t>Reshape</a:t>
            </a:r>
            <a:endParaRPr lang="zh-CN" altLang="en-US" sz="1200" b="1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619480" y="2029327"/>
            <a:ext cx="359640" cy="35964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9" name="直接箭头连接符 28"/>
          <p:cNvCxnSpPr/>
          <p:nvPr/>
        </p:nvCxnSpPr>
        <p:spPr>
          <a:xfrm>
            <a:off x="1374925" y="2293732"/>
            <a:ext cx="33924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2338298" y="2298402"/>
            <a:ext cx="233415" cy="0"/>
          </a:xfrm>
          <a:prstGeom prst="straightConnector1">
            <a:avLst/>
          </a:prstGeom>
          <a:ln w="381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2123182" y="3429000"/>
            <a:ext cx="359640" cy="35964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6" name="直接箭头连接符 35"/>
          <p:cNvCxnSpPr/>
          <p:nvPr/>
        </p:nvCxnSpPr>
        <p:spPr>
          <a:xfrm>
            <a:off x="2303002" y="2589840"/>
            <a:ext cx="0" cy="704662"/>
          </a:xfrm>
          <a:prstGeom prst="straightConnector1">
            <a:avLst/>
          </a:prstGeom>
          <a:ln w="381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7378405" y="2265697"/>
            <a:ext cx="0" cy="374943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3657895" y="2640640"/>
            <a:ext cx="3716280" cy="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3657895" y="2640640"/>
            <a:ext cx="0" cy="54860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 flipH="1">
            <a:off x="3099000" y="3189240"/>
            <a:ext cx="558895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442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Batch Normalization - 2016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163534" y="3545588"/>
            <a:ext cx="290068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source: https://openai.com/blog/generative-models/</a:t>
            </a: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456169" y="1870560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  <a:endParaRPr lang="en-US" altLang="zh-CN" sz="1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455640" y="4740436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  <a:endParaRPr lang="en-US" altLang="zh-CN" sz="1400" b="1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箭头: 右 18"/>
          <p:cNvSpPr/>
          <p:nvPr/>
        </p:nvSpPr>
        <p:spPr>
          <a:xfrm>
            <a:off x="7978471" y="3886809"/>
            <a:ext cx="356038" cy="3596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8358749" y="3605808"/>
            <a:ext cx="675514" cy="903027"/>
            <a:chOff x="7698207" y="3194599"/>
            <a:chExt cx="675514" cy="903027"/>
          </a:xfrm>
        </p:grpSpPr>
        <p:sp>
          <p:nvSpPr>
            <p:cNvPr id="24" name="矩形 23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9150172" y="2931249"/>
            <a:ext cx="612140" cy="2115892"/>
          </a:xfrm>
          <a:prstGeom prst="rect">
            <a:avLst/>
          </a:prstGeom>
          <a:solidFill>
            <a:srgbClr val="FD666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Loss</a:t>
            </a:r>
            <a:endParaRPr lang="en-US" altLang="zh-CN" sz="1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81" y="2710095"/>
            <a:ext cx="3244961" cy="190181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4764620" y="2764914"/>
            <a:ext cx="357329" cy="1038652"/>
            <a:chOff x="4058040" y="2281584"/>
            <a:chExt cx="357329" cy="1038652"/>
          </a:xfrm>
        </p:grpSpPr>
        <p:cxnSp>
          <p:nvCxnSpPr>
            <p:cNvPr id="37" name="直接箭头连接符 36"/>
            <p:cNvCxnSpPr/>
            <p:nvPr/>
          </p:nvCxnSpPr>
          <p:spPr>
            <a:xfrm>
              <a:off x="4175609" y="3309120"/>
              <a:ext cx="239760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4180855" y="2281584"/>
              <a:ext cx="2311" cy="1038652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4058040" y="2294516"/>
              <a:ext cx="119880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连接符: 肘形 46"/>
          <p:cNvCxnSpPr>
            <a:stCxn id="27" idx="0"/>
          </p:cNvCxnSpPr>
          <p:nvPr/>
        </p:nvCxnSpPr>
        <p:spPr>
          <a:xfrm rot="16200000" flipV="1">
            <a:off x="6466557" y="-58436"/>
            <a:ext cx="1060689" cy="4918682"/>
          </a:xfrm>
          <a:prstGeom prst="bent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8014080" y="5023584"/>
            <a:ext cx="1136092" cy="0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442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Instance Normalization - 2016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163534" y="3545588"/>
            <a:ext cx="290068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source: https://openai.com/blog/generative-models/</a:t>
            </a: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456169" y="1870560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  <a:endParaRPr lang="en-US" altLang="zh-CN" sz="1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455640" y="4740436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  <a:endParaRPr lang="en-US" altLang="zh-CN" sz="1400" b="1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箭头: 右 18"/>
          <p:cNvSpPr/>
          <p:nvPr/>
        </p:nvSpPr>
        <p:spPr>
          <a:xfrm>
            <a:off x="7978471" y="3886809"/>
            <a:ext cx="356038" cy="3596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8358749" y="3605808"/>
            <a:ext cx="675514" cy="903027"/>
            <a:chOff x="7698207" y="3194599"/>
            <a:chExt cx="675514" cy="903027"/>
          </a:xfrm>
        </p:grpSpPr>
        <p:sp>
          <p:nvSpPr>
            <p:cNvPr id="24" name="矩形 23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9150172" y="2931249"/>
            <a:ext cx="612140" cy="2115892"/>
          </a:xfrm>
          <a:prstGeom prst="rect">
            <a:avLst/>
          </a:prstGeom>
          <a:solidFill>
            <a:srgbClr val="FD666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Loss</a:t>
            </a:r>
            <a:endParaRPr lang="en-US" altLang="zh-CN" sz="1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81" y="2710095"/>
            <a:ext cx="3244961" cy="190181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4764620" y="2764914"/>
            <a:ext cx="357329" cy="1038652"/>
            <a:chOff x="4058040" y="2281584"/>
            <a:chExt cx="357329" cy="1038652"/>
          </a:xfrm>
        </p:grpSpPr>
        <p:cxnSp>
          <p:nvCxnSpPr>
            <p:cNvPr id="37" name="直接箭头连接符 36"/>
            <p:cNvCxnSpPr/>
            <p:nvPr/>
          </p:nvCxnSpPr>
          <p:spPr>
            <a:xfrm>
              <a:off x="4175609" y="3309120"/>
              <a:ext cx="239760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4180855" y="2281584"/>
              <a:ext cx="2311" cy="1038652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4058040" y="2294516"/>
              <a:ext cx="119880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连接符: 肘形 46"/>
          <p:cNvCxnSpPr>
            <a:stCxn id="27" idx="0"/>
          </p:cNvCxnSpPr>
          <p:nvPr/>
        </p:nvCxnSpPr>
        <p:spPr>
          <a:xfrm rot="16200000" flipV="1">
            <a:off x="6466557" y="-58436"/>
            <a:ext cx="1060689" cy="4918682"/>
          </a:xfrm>
          <a:prstGeom prst="bent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8014080" y="5023584"/>
            <a:ext cx="1136092" cy="0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442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Layer Normalization - 2016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163534" y="3545588"/>
            <a:ext cx="290068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source: https://openai.com/blog/generative-models/</a:t>
            </a: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456169" y="1870560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  <a:endParaRPr lang="en-US" altLang="zh-CN" sz="1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455640" y="4740436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  <a:endParaRPr lang="en-US" altLang="zh-CN" sz="1400" b="1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箭头: 右 18"/>
          <p:cNvSpPr/>
          <p:nvPr/>
        </p:nvSpPr>
        <p:spPr>
          <a:xfrm>
            <a:off x="7978471" y="3886809"/>
            <a:ext cx="356038" cy="3596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8358749" y="3605808"/>
            <a:ext cx="675514" cy="903027"/>
            <a:chOff x="7698207" y="3194599"/>
            <a:chExt cx="675514" cy="903027"/>
          </a:xfrm>
        </p:grpSpPr>
        <p:sp>
          <p:nvSpPr>
            <p:cNvPr id="24" name="矩形 23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9150172" y="2931249"/>
            <a:ext cx="612140" cy="2115892"/>
          </a:xfrm>
          <a:prstGeom prst="rect">
            <a:avLst/>
          </a:prstGeom>
          <a:solidFill>
            <a:srgbClr val="FD666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Loss</a:t>
            </a:r>
            <a:endParaRPr lang="en-US" altLang="zh-CN" sz="1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81" y="2710095"/>
            <a:ext cx="3244961" cy="190181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4764620" y="2764914"/>
            <a:ext cx="357329" cy="1038652"/>
            <a:chOff x="4058040" y="2281584"/>
            <a:chExt cx="357329" cy="1038652"/>
          </a:xfrm>
        </p:grpSpPr>
        <p:cxnSp>
          <p:nvCxnSpPr>
            <p:cNvPr id="37" name="直接箭头连接符 36"/>
            <p:cNvCxnSpPr/>
            <p:nvPr/>
          </p:nvCxnSpPr>
          <p:spPr>
            <a:xfrm>
              <a:off x="4175609" y="3309120"/>
              <a:ext cx="239760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4180855" y="2281584"/>
              <a:ext cx="2311" cy="1038652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4058040" y="2294516"/>
              <a:ext cx="119880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连接符: 肘形 46"/>
          <p:cNvCxnSpPr>
            <a:stCxn id="27" idx="0"/>
          </p:cNvCxnSpPr>
          <p:nvPr/>
        </p:nvCxnSpPr>
        <p:spPr>
          <a:xfrm rot="16200000" flipV="1">
            <a:off x="6466557" y="-58436"/>
            <a:ext cx="1060689" cy="4918682"/>
          </a:xfrm>
          <a:prstGeom prst="bent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8014080" y="5023584"/>
            <a:ext cx="1136092" cy="0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右大括号 1"/>
          <p:cNvSpPr/>
          <p:nvPr/>
        </p:nvSpPr>
        <p:spPr>
          <a:xfrm rot="16200000">
            <a:off x="3482340" y="1690370"/>
            <a:ext cx="179705" cy="3024505"/>
          </a:xfrm>
          <a:prstGeom prst="rightBrace">
            <a:avLst>
              <a:gd name="adj1" fmla="val 2178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2459355" y="2806065"/>
            <a:ext cx="22263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AlexNet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特征提取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19420" y="2656840"/>
            <a:ext cx="259080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Offset Max Pooling</a:t>
            </a:r>
            <a:endParaRPr lang="en-US" altLang="zh-CN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64885" y="3369310"/>
            <a:ext cx="431800" cy="4057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630" y="3369310"/>
            <a:ext cx="431800" cy="4057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060" y="3369310"/>
            <a:ext cx="433070" cy="40322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451215" y="2367280"/>
            <a:ext cx="222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Classifier</a:t>
            </a:r>
            <a:endParaRPr lang="en-US" altLang="zh-CN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279130" y="3097530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5x5</a:t>
            </a:r>
            <a:endParaRPr lang="en-US" altLang="zh-CN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1955" y="3366770"/>
            <a:ext cx="431800" cy="40576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1700" y="3366770"/>
            <a:ext cx="431800" cy="40576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1130" y="3366770"/>
            <a:ext cx="433070" cy="40322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8333105" y="2790825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1955" y="3366770"/>
            <a:ext cx="358775" cy="33337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050" y="3369310"/>
            <a:ext cx="358775" cy="33337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1130" y="3369310"/>
            <a:ext cx="358775" cy="33337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0745" y="3369945"/>
            <a:ext cx="249555" cy="23114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4750" y="3369310"/>
            <a:ext cx="247650" cy="23177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1770" y="3366770"/>
            <a:ext cx="248920" cy="23368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3920" y="3369945"/>
            <a:ext cx="123825" cy="11874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7925" y="3369945"/>
            <a:ext cx="123825" cy="11874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54945" y="3366770"/>
            <a:ext cx="123825" cy="11874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4690" y="3367405"/>
            <a:ext cx="249555" cy="23114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8695" y="3366770"/>
            <a:ext cx="247650" cy="23177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5715" y="3364230"/>
            <a:ext cx="248920" cy="23368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57865" y="3367405"/>
            <a:ext cx="123825" cy="11874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51870" y="3367405"/>
            <a:ext cx="123825" cy="118745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8890" y="3364230"/>
            <a:ext cx="123825" cy="118745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9747250" y="3080385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1x1</a:t>
            </a:r>
            <a:endParaRPr lang="en-US" altLang="zh-CN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815195" y="2773680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fc7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0789920" y="3080385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1x1</a:t>
            </a:r>
            <a:endParaRPr lang="en-US" altLang="zh-CN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0861040" y="2773680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fc8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772025" y="1122045"/>
            <a:ext cx="4068445" cy="1352550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右大括号 50"/>
          <p:cNvSpPr/>
          <p:nvPr/>
        </p:nvSpPr>
        <p:spPr>
          <a:xfrm rot="5400000">
            <a:off x="6687820" y="1052195"/>
            <a:ext cx="179705" cy="3024505"/>
          </a:xfrm>
          <a:prstGeom prst="rightBrace">
            <a:avLst>
              <a:gd name="adj1" fmla="val 2178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1543050" y="4914265"/>
            <a:ext cx="7366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</a:rPr>
              <a:t>221x221x96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2279015" y="4662805"/>
            <a:ext cx="743585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</a:rPr>
              <a:t>36x36x256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088640" y="4488180"/>
            <a:ext cx="7239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</a:rPr>
              <a:t>15x15x512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3884295" y="4488180"/>
            <a:ext cx="7239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</a:rPr>
              <a:t>15x15x512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685665" y="4526280"/>
            <a:ext cx="7493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</a:rPr>
              <a:t>15x15x1024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447405" y="4144645"/>
            <a:ext cx="222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Regressor</a:t>
            </a:r>
            <a:endParaRPr lang="en-US" altLang="zh-CN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126730" y="4496435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4096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439910" y="4479290"/>
            <a:ext cx="809625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fc7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1024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通道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zh-CN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0688320" y="4479290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fc8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9240520" y="1353820"/>
            <a:ext cx="180086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全卷积网络</a:t>
            </a:r>
            <a:endParaRPr lang="zh-CN" altLang="en-US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6315075" y="4478655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256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左大括号 72"/>
          <p:cNvSpPr/>
          <p:nvPr/>
        </p:nvSpPr>
        <p:spPr>
          <a:xfrm>
            <a:off x="5520055" y="3430270"/>
            <a:ext cx="287655" cy="1871980"/>
          </a:xfrm>
          <a:prstGeom prst="leftBrace">
            <a:avLst>
              <a:gd name="adj1" fmla="val 158498"/>
              <a:gd name="adj2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1278890" y="5388610"/>
            <a:ext cx="3806190" cy="995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Offset Max Pooling </a:t>
            </a: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Sliding Windows</a:t>
            </a:r>
            <a:endParaRPr lang="en-US" altLang="zh-CN" sz="14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产生的多个预测值被</a:t>
            </a:r>
            <a:endParaRPr lang="zh-CN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类别和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bbox</a:t>
            </a: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交叉验证丢弃</a:t>
            </a:r>
            <a:endParaRPr lang="zh-CN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WGAN - 2017.01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框 47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WGAN-GP 2017.03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568325"/>
            <a:ext cx="9966325" cy="2188845"/>
          </a:xfrm>
        </p:spPr>
        <p:txBody>
          <a:bodyPr>
            <a:normAutofit/>
          </a:bodyPr>
          <a:lstStyle/>
          <a:p>
            <a:pPr algn="l"/>
            <a:r>
              <a:rPr lang="zh-CN" altLang="en-US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目标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：针对 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WGAN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训练困难、收敛速度慢 改进；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l" fontAlgn="auto">
              <a:lnSpc>
                <a:spcPts val="1440"/>
              </a:lnSpc>
            </a:pPr>
            <a:r>
              <a:rPr lang="zh-CN" altLang="en-US" sz="1200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分析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l" fontAlgn="auto">
              <a:lnSpc>
                <a:spcPts val="144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         WGAN  Lipschitz限制条件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weight clipping，每更新完一次判别器的参数后，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l" fontAlgn="auto">
              <a:lnSpc>
                <a:spcPts val="144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         检查判别器的所有参数的绝对值有没有超过阈值，比如0.01，有就把这些参数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修改到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[-0.01, 0.01] 范围内。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l" fontAlgn="auto">
              <a:lnSpc>
                <a:spcPts val="144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         保证了判别器不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对两个略微不同样本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判别不会差异过大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，间接实现了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Lipschitz限制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ts val="144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Weight Clipping独立地限制网络参数的取值范围，在这种情况下最优策略就是参数要么取最大值（如0.01）要么取最小值（如-0.01）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en-US" sz="12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方法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：标准卷积滤波分解为：深度分离卷积（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不改变通道数量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） 和 逐点卷积 （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改变通道数量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48385" y="3005455"/>
            <a:ext cx="2264410" cy="16846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48385" y="2757170"/>
            <a:ext cx="226441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Weight Clipping: </a:t>
            </a:r>
            <a:r>
              <a:rPr lang="zh-CN" altLang="en-US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梯度对数级增长或衰减</a:t>
            </a:r>
            <a:endParaRPr lang="zh-CN" altLang="en-US" sz="8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735" y="5008245"/>
            <a:ext cx="2131060" cy="18116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48385" y="4832350"/>
            <a:ext cx="226441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Weight Clipping: </a:t>
            </a:r>
            <a:r>
              <a:rPr lang="zh-CN" altLang="en-US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权重偏向</a:t>
            </a:r>
            <a:r>
              <a:rPr lang="en-US" altLang="zh-CN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clipping</a:t>
            </a:r>
            <a:r>
              <a:rPr lang="zh-CN" altLang="en-US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的边界</a:t>
            </a:r>
            <a:endParaRPr lang="zh-CN" altLang="en-US" sz="8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380105" y="3406775"/>
            <a:ext cx="92202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梯度消失</a:t>
            </a:r>
            <a:endParaRPr lang="zh-CN" altLang="en-US" sz="1200">
              <a:solidFill>
                <a:srgbClr val="0F80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20000"/>
              </a:lnSpc>
            </a:pP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梯度爆炸</a:t>
            </a:r>
            <a:endParaRPr lang="zh-CN" altLang="en-US" sz="1200">
              <a:solidFill>
                <a:srgbClr val="0F8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3380105" y="3673475"/>
            <a:ext cx="1134110" cy="0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235960" y="5476875"/>
            <a:ext cx="127635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权重设为边界值</a:t>
            </a:r>
            <a:endParaRPr lang="zh-CN" altLang="en-US" sz="1200">
              <a:solidFill>
                <a:srgbClr val="0F80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20000"/>
              </a:lnSpc>
            </a:pP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忽略分布高阶矩</a:t>
            </a:r>
            <a:endParaRPr lang="zh-CN" altLang="en-US" sz="1200">
              <a:solidFill>
                <a:srgbClr val="0F8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4" name="直接箭头连接符 13"/>
          <p:cNvCxnSpPr>
            <a:endCxn id="13" idx="3"/>
          </p:cNvCxnSpPr>
          <p:nvPr/>
        </p:nvCxnSpPr>
        <p:spPr>
          <a:xfrm flipV="1">
            <a:off x="3321685" y="5743575"/>
            <a:ext cx="1181100" cy="9525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左大括号 14"/>
          <p:cNvSpPr/>
          <p:nvPr/>
        </p:nvSpPr>
        <p:spPr>
          <a:xfrm rot="10800000">
            <a:off x="4624705" y="3597275"/>
            <a:ext cx="182245" cy="2212975"/>
          </a:xfrm>
          <a:prstGeom prst="leftBrace">
            <a:avLst>
              <a:gd name="adj1" fmla="val 158498"/>
              <a:gd name="adj2" fmla="val 5000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/>
        </p:nvSpPr>
        <p:spPr>
          <a:xfrm>
            <a:off x="4984750" y="2757170"/>
            <a:ext cx="1800860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Gradient Penalty</a:t>
            </a:r>
            <a:endParaRPr lang="en-US" altLang="zh-CN" sz="14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548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GAN – 2014.06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7100" y="1022350"/>
            <a:ext cx="9170035" cy="2383155"/>
          </a:xfrm>
          <a:prstGeom prst="rect">
            <a:avLst/>
          </a:prstGeom>
        </p:spPr>
      </p:pic>
      <p:sp>
        <p:nvSpPr>
          <p:cNvPr id="82" name="文本框 81"/>
          <p:cNvSpPr txBox="1"/>
          <p:nvPr/>
        </p:nvSpPr>
        <p:spPr>
          <a:xfrm>
            <a:off x="133984" y="1343660"/>
            <a:ext cx="2605375" cy="39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2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discriminative distribution 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D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3985" y="544195"/>
            <a:ext cx="3564415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samples from generating distribution 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b="1" baseline="-2500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12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3985" y="1909445"/>
            <a:ext cx="2740025" cy="435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generative distribution </a:t>
            </a:r>
            <a:r>
              <a:rPr lang="en-US" altLang="zh-CN" sz="16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</a:t>
            </a:r>
            <a:r>
              <a:rPr lang="en-US" altLang="zh-CN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1600" b="1" u="sng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</a:t>
            </a:r>
            <a:r>
              <a:rPr lang="en-US" altLang="zh-CN" sz="1600" b="1" u="sng" baseline="-25000">
                <a:solidFill>
                  <a:schemeClr val="accent6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g</a:t>
            </a:r>
            <a:r>
              <a:rPr lang="en-US" altLang="zh-CN" sz="1400" b="1" u="sng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(G)</a:t>
            </a:r>
            <a:endParaRPr lang="en-US" altLang="zh-CN" sz="1400" b="1" u="sng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18260" y="3056255"/>
            <a:ext cx="87884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1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高斯分布</a:t>
            </a:r>
            <a:endParaRPr lang="zh-CN" altLang="en-US" sz="12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18260" y="2707005"/>
            <a:ext cx="153924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mapping: x = G(z) </a:t>
            </a:r>
            <a:endParaRPr lang="en-US" altLang="zh-CN" sz="12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5280" y="3642360"/>
            <a:ext cx="377571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生成器从高概率区域开始，逐步向低概率区域扩展</a:t>
            </a:r>
            <a:endParaRPr lang="zh-CN" altLang="en-US" sz="1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34815" y="3642360"/>
            <a:ext cx="2540000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生成器生成数据 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pg 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趋向 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pdata</a:t>
            </a:r>
            <a:endParaRPr lang="en-US" altLang="zh-CN" sz="1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 algn="l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判别器部分准确</a:t>
            </a:r>
            <a:endParaRPr lang="zh-CN" altLang="en-US" sz="1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815455" y="3642360"/>
            <a:ext cx="2275840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判别器通过对数据分类引导生成器生成更像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pdata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endParaRPr lang="zh-CN" altLang="en-US" sz="1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99905" y="3642360"/>
            <a:ext cx="2275840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判别器和生成器训练到平衡点后，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1600" baseline="-25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g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= 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1600" baseline="-25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data</a:t>
            </a:r>
            <a:endParaRPr lang="en-US" altLang="zh-CN" sz="1600" baseline="-25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文本框 66"/>
          <p:cNvSpPr txBox="1"/>
          <p:nvPr/>
        </p:nvSpPr>
        <p:spPr>
          <a:xfrm>
            <a:off x="772795" y="3486150"/>
            <a:ext cx="1395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2830195" y="3486150"/>
            <a:ext cx="2004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提取区域小图（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~2K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1605915" y="6038850"/>
            <a:ext cx="2004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选择性搜索（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Selective Search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0" name="下箭头 69"/>
          <p:cNvSpPr/>
          <p:nvPr/>
        </p:nvSpPr>
        <p:spPr>
          <a:xfrm>
            <a:off x="1432560" y="4010660"/>
            <a:ext cx="431800" cy="39560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下箭头 70"/>
          <p:cNvSpPr/>
          <p:nvPr/>
        </p:nvSpPr>
        <p:spPr>
          <a:xfrm rot="10800000">
            <a:off x="3610610" y="4010660"/>
            <a:ext cx="431800" cy="39560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5116195" y="131381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图像仿射扭曲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6907530" y="3686175"/>
            <a:ext cx="2443480" cy="1419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pool5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6x6x256 = 9216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6.5% / 15%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非零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4096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71.2% / 20%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非零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fc7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 4096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100% / 20%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非零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9102090" y="4128770"/>
            <a:ext cx="2555875" cy="995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删除旧分类器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Softmax</a:t>
            </a:r>
            <a:endParaRPr lang="en-US" altLang="zh-CN" sz="1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每一类都训练一个</a:t>
            </a:r>
            <a:endParaRPr lang="zh-CN" altLang="en-US" sz="1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二值</a:t>
            </a:r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分类器（物体</a:t>
            </a:r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背景）</a:t>
            </a:r>
            <a:endParaRPr lang="zh-CN" altLang="en-US" sz="1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5805170" y="5306060"/>
            <a:ext cx="5139055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分类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	+      	 </a:t>
            </a: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定位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+  	  </a:t>
            </a: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检测</a:t>
            </a:r>
            <a:endParaRPr lang="zh-CN" altLang="en-US" sz="1600" b="1" u="sng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分类器         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BoundingBox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回归器优化定位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多个分类器 </a:t>
            </a:r>
            <a:endParaRPr lang="zh-CN" altLang="en-US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6836410" y="3321050"/>
            <a:ext cx="2004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3. CNN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提取特征向量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6517640" y="6146165"/>
            <a:ext cx="3590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预训练分类卷积网络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定位问题微调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5280" y="72390"/>
            <a:ext cx="5469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Spectral Normalization GAN 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</a:rPr>
              <a:t>- 2018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489585" y="1184337"/>
            <a:ext cx="8762603" cy="401655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InfoGAN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- 2016.06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7849" y="1282780"/>
            <a:ext cx="3473448" cy="2970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42" y="1972080"/>
            <a:ext cx="4475535" cy="94982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7214206" y="1640452"/>
            <a:ext cx="2078132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</a:t>
            </a:r>
            <a:r>
              <a:rPr lang="en-US" altLang="zh-CN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Q(c|x) </a:t>
            </a:r>
            <a:r>
              <a:rPr lang="zh-CN" altLang="en-US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估计</a:t>
            </a:r>
            <a:r>
              <a:rPr lang="en-US" altLang="zh-CN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P(c|x),</a:t>
            </a:r>
            <a:r>
              <a:rPr lang="zh-CN" altLang="en-US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极大似然估计</a:t>
            </a:r>
            <a:endParaRPr lang="en-US" altLang="zh-CN" sz="1000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600" y="1242722"/>
            <a:ext cx="3599749" cy="330532"/>
          </a:xfrm>
          <a:prstGeom prst="rect">
            <a:avLst/>
          </a:prstGeom>
        </p:spPr>
      </p:pic>
      <p:cxnSp>
        <p:nvCxnSpPr>
          <p:cNvPr id="27" name="直接连接符 26"/>
          <p:cNvCxnSpPr/>
          <p:nvPr/>
        </p:nvCxnSpPr>
        <p:spPr>
          <a:xfrm>
            <a:off x="3086798" y="1510879"/>
            <a:ext cx="892346" cy="0"/>
          </a:xfrm>
          <a:prstGeom prst="line">
            <a:avLst/>
          </a:prstGeom>
          <a:ln w="95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37198" y="3159204"/>
            <a:ext cx="4743720" cy="621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是隐变量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由先验分布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q(c)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采样</a:t>
            </a:r>
            <a:endParaRPr lang="en-US" altLang="zh-CN" sz="1200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200" dirty="0">
                <a:solidFill>
                  <a:srgbClr val="0000FF"/>
                </a:solidFill>
                <a:latin typeface="Lucida Calligraphy" panose="03010101010101010101" pitchFamily="66" charset="0"/>
                <a:ea typeface="Microsoft JhengHei" panose="020B0604030504040204" pitchFamily="34" charset="-120"/>
              </a:rPr>
              <a:t>X</a:t>
            </a:r>
            <a:r>
              <a:rPr lang="en-US" altLang="zh-CN" sz="1200" baseline="-25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fake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由生成器生成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主体由噪声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生成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条件变量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控制语义信息</a:t>
            </a:r>
            <a:endParaRPr lang="en-US" altLang="zh-CN" sz="1200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箭头: 左右 4"/>
          <p:cNvSpPr/>
          <p:nvPr/>
        </p:nvSpPr>
        <p:spPr>
          <a:xfrm>
            <a:off x="4777320" y="1242722"/>
            <a:ext cx="467143" cy="245110"/>
          </a:xfrm>
          <a:prstGeom prst="leftRightArrow">
            <a:avLst/>
          </a:prstGeom>
          <a:solidFill>
            <a:srgbClr val="0000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00FF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360" y="2291059"/>
            <a:ext cx="3125734" cy="621902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2899662" y="1640452"/>
            <a:ext cx="1656557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最小化分布的信息熵</a:t>
            </a:r>
            <a:endParaRPr lang="en-US" altLang="zh-CN" sz="1000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466309" y="2291059"/>
            <a:ext cx="468851" cy="178359"/>
          </a:xfrm>
          <a:prstGeom prst="rect">
            <a:avLst/>
          </a:prstGeom>
          <a:noFill/>
          <a:ln w="12700">
            <a:solidFill>
              <a:schemeClr val="accent6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8253840" y="2291059"/>
            <a:ext cx="308665" cy="188059"/>
          </a:xfrm>
          <a:prstGeom prst="rect">
            <a:avLst/>
          </a:prstGeom>
          <a:noFill/>
          <a:ln w="12700">
            <a:solidFill>
              <a:schemeClr val="accent6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7035098" y="2489970"/>
            <a:ext cx="619342" cy="232028"/>
          </a:xfrm>
          <a:prstGeom prst="rect">
            <a:avLst/>
          </a:prstGeom>
          <a:noFill/>
          <a:ln w="12700">
            <a:solidFill>
              <a:schemeClr val="accent2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6420349" y="2014391"/>
            <a:ext cx="4795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accent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Prior</a:t>
            </a:r>
            <a:endParaRPr lang="en-US" altLang="zh-CN" sz="1000" dirty="0">
              <a:solidFill>
                <a:schemeClr val="accent6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022934" y="2014391"/>
            <a:ext cx="839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accent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Constant</a:t>
            </a:r>
            <a:endParaRPr lang="en-US" altLang="zh-CN" sz="1000" dirty="0">
              <a:solidFill>
                <a:schemeClr val="accent6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234860" y="2694369"/>
            <a:ext cx="839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accent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Posterior</a:t>
            </a:r>
            <a:endParaRPr lang="en-US" altLang="zh-CN" sz="1000" dirty="0">
              <a:solidFill>
                <a:schemeClr val="accent2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箭头: 右 11"/>
          <p:cNvSpPr/>
          <p:nvPr/>
        </p:nvSpPr>
        <p:spPr>
          <a:xfrm rot="5400000">
            <a:off x="7111748" y="4873839"/>
            <a:ext cx="246223" cy="441196"/>
          </a:xfrm>
          <a:prstGeom prst="rightArrow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96620" y="3721735"/>
            <a:ext cx="40227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Menlo" panose="020B0609030804020204" charset="0"/>
                <a:ea typeface="微软雅黑" panose="020B0503020204020204" charset="-122"/>
              </a:rPr>
              <a:t>Generator Loss     = argmax(Ls + Lc)</a:t>
            </a:r>
            <a:endParaRPr lang="en-US" altLang="zh-CN" sz="1400" b="1" dirty="0">
              <a:solidFill>
                <a:srgbClr val="0070C0"/>
              </a:solidFill>
              <a:latin typeface="Menlo" panose="020B0609030804020204" charset="0"/>
              <a:ea typeface="微软雅黑" panose="020B0503020204020204" charset="-122"/>
            </a:endParaRPr>
          </a:p>
          <a:p>
            <a:r>
              <a:rPr lang="en-US" altLang="zh-CN" sz="1400" b="1" dirty="0">
                <a:solidFill>
                  <a:srgbClr val="0070C0"/>
                </a:solidFill>
                <a:latin typeface="Menlo" panose="020B0609030804020204" charset="0"/>
                <a:ea typeface="微软雅黑" panose="020B0503020204020204" charset="-122"/>
              </a:rPr>
              <a:t>Discriminator Loss = argmax(Ls - Lc)</a:t>
            </a:r>
            <a:endParaRPr lang="en-US" altLang="zh-CN" sz="1400" b="1" dirty="0">
              <a:solidFill>
                <a:srgbClr val="0070C0"/>
              </a:solidFill>
              <a:latin typeface="Menlo" panose="020B0609030804020204" charset="0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7515" y="582295"/>
            <a:ext cx="22809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AC-GAN</a:t>
            </a:r>
            <a:endParaRPr lang="en-US" sz="12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AC-GAN - 2016.11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3510" y="1670670"/>
            <a:ext cx="5283767" cy="191808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21055" y="932815"/>
            <a:ext cx="601027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Menlo" panose="020B0609030804020204" charset="0"/>
                <a:ea typeface="Microsoft YaHei UI" panose="020B0503020204020204" pitchFamily="34" charset="-122"/>
              </a:rPr>
              <a:t>L</a:t>
            </a:r>
            <a:r>
              <a:rPr lang="en-US" altLang="zh-CN" baseline="-25000" dirty="0">
                <a:latin typeface="Menlo" panose="020B0609030804020204" charset="0"/>
                <a:ea typeface="Microsoft YaHei UI" panose="020B0503020204020204" pitchFamily="34" charset="-122"/>
              </a:rPr>
              <a:t>S </a:t>
            </a:r>
            <a:r>
              <a:rPr lang="en-US" altLang="zh-CN" dirty="0">
                <a:latin typeface="Menlo" panose="020B0609030804020204" charset="0"/>
                <a:ea typeface="Microsoft YaHei UI" panose="020B0503020204020204" pitchFamily="34" charset="-122"/>
              </a:rPr>
              <a:t>: log-likelihood of the correct source</a:t>
            </a:r>
            <a:br>
              <a:rPr lang="en-US" altLang="zh-CN" dirty="0">
                <a:latin typeface="Menlo" panose="020B0609030804020204" charset="0"/>
                <a:ea typeface="Microsoft YaHei UI" panose="020B0503020204020204" pitchFamily="34" charset="-122"/>
              </a:rPr>
            </a:br>
            <a:r>
              <a:rPr lang="en-US" altLang="zh-CN" dirty="0">
                <a:latin typeface="Menlo" panose="020B0609030804020204" charset="0"/>
                <a:ea typeface="Microsoft YaHei UI" panose="020B0503020204020204" pitchFamily="34" charset="-122"/>
              </a:rPr>
              <a:t>L</a:t>
            </a:r>
            <a:r>
              <a:rPr lang="en-US" altLang="zh-CN" baseline="-25000" dirty="0">
                <a:latin typeface="Menlo" panose="020B0609030804020204" charset="0"/>
                <a:ea typeface="Microsoft YaHei UI" panose="020B0503020204020204" pitchFamily="34" charset="-122"/>
              </a:rPr>
              <a:t>C </a:t>
            </a:r>
            <a:r>
              <a:rPr lang="en-US" altLang="zh-CN" dirty="0">
                <a:latin typeface="Menlo" panose="020B0609030804020204" charset="0"/>
                <a:ea typeface="Microsoft YaHei UI" panose="020B0503020204020204" pitchFamily="34" charset="-122"/>
              </a:rPr>
              <a:t>: log-likelihood of the correct class</a:t>
            </a:r>
            <a:endParaRPr lang="zh-CN" altLang="en-US" dirty="0">
              <a:latin typeface="Menlo" panose="020B0609030804020204" charset="0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769916" y="3023055"/>
            <a:ext cx="3682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Generator		      Discriminator </a:t>
            </a:r>
            <a:endParaRPr lang="en-US" sz="12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LSGAN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- 2016.11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36360" y="622650"/>
            <a:ext cx="3716280" cy="23885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729" y="3379673"/>
            <a:ext cx="4286311" cy="145542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086500" y="4926575"/>
            <a:ext cx="33627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 Model Architecture with amount of classes</a:t>
            </a:r>
            <a:endParaRPr lang="zh-CN" altLang="en-US" sz="1200" dirty="0">
              <a:solidFill>
                <a:srgbClr val="0F8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594" y="5203574"/>
            <a:ext cx="6010276" cy="78645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139961" y="6035334"/>
            <a:ext cx="419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Φ(·) - linear mapping function 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y  - label vectors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矩形 110"/>
          <p:cNvSpPr/>
          <p:nvPr/>
        </p:nvSpPr>
        <p:spPr>
          <a:xfrm>
            <a:off x="9655175" y="44748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9625965" y="450151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9596755" y="452818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3697605" y="571246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3697605" y="59353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3697605" y="615823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3668395" y="573913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3668395" y="596201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3668395" y="61849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3496310" y="4195445"/>
            <a:ext cx="939800" cy="88201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3392805" y="4265930"/>
            <a:ext cx="939800" cy="8820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3496310" y="2705100"/>
            <a:ext cx="939800" cy="8820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3392805" y="2775585"/>
            <a:ext cx="939800" cy="8820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950595"/>
          </a:xfrm>
        </p:spPr>
        <p:txBody>
          <a:bodyPr/>
          <a:lstStyle/>
          <a:p>
            <a:pPr algn="l"/>
            <a:r>
              <a:rPr lang="zh-CN" altLang="en-US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目标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：降低计算复杂度，确保一定的精度，能够在移动端或嵌入式设备上运行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200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思路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：聚焦优化网络速度，减小计算量，分解网络参数或加速预训练模型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2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方法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：标准卷积滤波分解为：深度分离卷积（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不改变通道数量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） 和 逐点卷积 （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改变通道数量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立方体 27"/>
          <p:cNvSpPr/>
          <p:nvPr/>
        </p:nvSpPr>
        <p:spPr>
          <a:xfrm>
            <a:off x="631825" y="3634740"/>
            <a:ext cx="1262380" cy="113157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287395" y="2861945"/>
            <a:ext cx="939800" cy="8820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287395" y="4359275"/>
            <a:ext cx="939800" cy="8820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2380615" y="4655820"/>
            <a:ext cx="287655" cy="28829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0E2557"/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2449830" y="577024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2449830" y="5993130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2449830" y="621601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639185" y="57658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39185" y="598868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639185" y="62115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32460" y="2383790"/>
            <a:ext cx="57359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Feature Map            Filter / Kernel                                         Feature Map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弧形 37"/>
          <p:cNvSpPr/>
          <p:nvPr/>
        </p:nvSpPr>
        <p:spPr>
          <a:xfrm rot="16800000">
            <a:off x="1880235" y="3185160"/>
            <a:ext cx="935990" cy="1008380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1955800" y="2764790"/>
            <a:ext cx="334010" cy="706120"/>
            <a:chOff x="12006" y="5264"/>
            <a:chExt cx="526" cy="1112"/>
          </a:xfrm>
        </p:grpSpPr>
        <p:sp>
          <p:nvSpPr>
            <p:cNvPr id="32" name="椭圆 31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  <a:endParaRPr lang="en-US" altLang="zh-CN" sz="4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2380615" y="3140710"/>
            <a:ext cx="287655" cy="288290"/>
          </a:xfrm>
          <a:prstGeom prst="rect">
            <a:avLst/>
          </a:prstGeom>
          <a:gradFill>
            <a:gsLst>
              <a:gs pos="0">
                <a:srgbClr val="FBFB11"/>
              </a:gs>
              <a:gs pos="44000">
                <a:srgbClr val="C7E631">
                  <a:alpha val="100000"/>
                </a:srgbClr>
              </a:gs>
              <a:gs pos="100000">
                <a:srgbClr val="92D050"/>
              </a:gs>
            </a:gsLst>
            <a:lin ang="2082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弧形 38"/>
          <p:cNvSpPr/>
          <p:nvPr/>
        </p:nvSpPr>
        <p:spPr>
          <a:xfrm rot="10200000">
            <a:off x="1866265" y="4131945"/>
            <a:ext cx="893445" cy="720090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955800" y="4265930"/>
            <a:ext cx="334010" cy="706120"/>
            <a:chOff x="12006" y="5264"/>
            <a:chExt cx="526" cy="1112"/>
          </a:xfrm>
        </p:grpSpPr>
        <p:sp>
          <p:nvSpPr>
            <p:cNvPr id="36" name="椭圆 35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  <a:endParaRPr lang="en-US" altLang="zh-CN" sz="4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1427480" y="286194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436370" y="495617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3" name="直接箭头连接符 42"/>
          <p:cNvCxnSpPr/>
          <p:nvPr/>
        </p:nvCxnSpPr>
        <p:spPr>
          <a:xfrm>
            <a:off x="2724150" y="32721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>
            <a:off x="2724150" y="4801870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弧形 44"/>
          <p:cNvSpPr/>
          <p:nvPr/>
        </p:nvSpPr>
        <p:spPr>
          <a:xfrm rot="10800000">
            <a:off x="1483995" y="3950335"/>
            <a:ext cx="1869440" cy="1807845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1945005" y="5168265"/>
            <a:ext cx="334010" cy="706120"/>
            <a:chOff x="12006" y="5264"/>
            <a:chExt cx="526" cy="1112"/>
          </a:xfrm>
        </p:grpSpPr>
        <p:sp>
          <p:nvSpPr>
            <p:cNvPr id="47" name="椭圆 46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  <a:endParaRPr lang="en-US" altLang="zh-CN" sz="4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49" name="直接箭头连接符 48"/>
          <p:cNvCxnSpPr/>
          <p:nvPr/>
        </p:nvCxnSpPr>
        <p:spPr>
          <a:xfrm>
            <a:off x="2724150" y="584644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5006340" y="4339590"/>
            <a:ext cx="939800" cy="8820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5006340" y="2838450"/>
            <a:ext cx="939800" cy="8820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6" name="直接箭头连接符 75"/>
          <p:cNvCxnSpPr/>
          <p:nvPr/>
        </p:nvCxnSpPr>
        <p:spPr>
          <a:xfrm>
            <a:off x="4472305" y="3261360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/>
          <p:nvPr/>
        </p:nvCxnSpPr>
        <p:spPr>
          <a:xfrm>
            <a:off x="4472305" y="477964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/>
          <p:cNvSpPr/>
          <p:nvPr/>
        </p:nvSpPr>
        <p:spPr>
          <a:xfrm>
            <a:off x="5388610" y="576326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5388610" y="5986145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5388610" y="620903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cxnSp>
        <p:nvCxnSpPr>
          <p:cNvPr id="93" name="直接箭头连接符 92"/>
          <p:cNvCxnSpPr/>
          <p:nvPr/>
        </p:nvCxnSpPr>
        <p:spPr>
          <a:xfrm>
            <a:off x="4436110" y="583247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右箭头 3"/>
          <p:cNvSpPr/>
          <p:nvPr/>
        </p:nvSpPr>
        <p:spPr>
          <a:xfrm>
            <a:off x="6096000" y="3933190"/>
            <a:ext cx="576580" cy="5759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 rot="5400000">
            <a:off x="10329545" y="30181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rot="5400000">
            <a:off x="9015095" y="30181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31" idx="3"/>
          </p:cNvCxnSpPr>
          <p:nvPr/>
        </p:nvCxnSpPr>
        <p:spPr>
          <a:xfrm flipH="1">
            <a:off x="8009255" y="295084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右大括号 70"/>
          <p:cNvSpPr/>
          <p:nvPr/>
        </p:nvSpPr>
        <p:spPr>
          <a:xfrm rot="5400000">
            <a:off x="9071610" y="2971800"/>
            <a:ext cx="360045" cy="2520315"/>
          </a:xfrm>
          <a:prstGeom prst="rightBrace">
            <a:avLst>
              <a:gd name="adj1" fmla="val 74074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5400000">
            <a:off x="9126855" y="2662555"/>
            <a:ext cx="287655" cy="28829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0E2557"/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5400000">
            <a:off x="10426700" y="2662555"/>
            <a:ext cx="287655" cy="288290"/>
          </a:xfrm>
          <a:prstGeom prst="rect">
            <a:avLst/>
          </a:prstGeom>
          <a:gradFill>
            <a:gsLst>
              <a:gs pos="0">
                <a:srgbClr val="FBFB11"/>
              </a:gs>
              <a:gs pos="44000">
                <a:srgbClr val="C7E631">
                  <a:alpha val="100000"/>
                </a:srgbClr>
              </a:gs>
              <a:gs pos="100000">
                <a:srgbClr val="92D050"/>
              </a:gs>
            </a:gsLst>
            <a:lin ang="2082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 rot="5400000">
            <a:off x="7879080" y="2662555"/>
            <a:ext cx="287655" cy="288290"/>
          </a:xfrm>
          <a:prstGeom prst="rect">
            <a:avLst/>
          </a:prstGeom>
          <a:gradFill>
            <a:gsLst>
              <a:gs pos="0">
                <a:srgbClr val="FD6666"/>
              </a:gs>
              <a:gs pos="81000">
                <a:srgbClr val="832B2B">
                  <a:alpha val="35000"/>
                </a:srgbClr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5400000">
            <a:off x="10125075" y="3241675"/>
            <a:ext cx="854710" cy="8820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5400000">
            <a:off x="8843010" y="3241675"/>
            <a:ext cx="854710" cy="8820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 rot="5400000">
            <a:off x="7585710" y="3241675"/>
            <a:ext cx="854710" cy="8820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/>
        </p:nvSpPr>
        <p:spPr>
          <a:xfrm>
            <a:off x="6383020" y="2553335"/>
            <a:ext cx="1255395" cy="433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Filter / Kernel 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          3x3      		     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DWC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Feature Map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BN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ReLU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Filter / Kernel 1x1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PWC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Feature Map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BN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ReLU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03" name="组合 102"/>
          <p:cNvGrpSpPr/>
          <p:nvPr/>
        </p:nvGrpSpPr>
        <p:grpSpPr>
          <a:xfrm>
            <a:off x="8422005" y="4988560"/>
            <a:ext cx="1821815" cy="1635760"/>
            <a:chOff x="12811" y="7856"/>
            <a:chExt cx="2869" cy="2576"/>
          </a:xfrm>
        </p:grpSpPr>
        <p:sp>
          <p:nvSpPr>
            <p:cNvPr id="97" name="矩形 96"/>
            <p:cNvSpPr/>
            <p:nvPr/>
          </p:nvSpPr>
          <p:spPr>
            <a:xfrm>
              <a:off x="14200" y="7856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矩形 97"/>
            <p:cNvSpPr/>
            <p:nvPr/>
          </p:nvSpPr>
          <p:spPr>
            <a:xfrm>
              <a:off x="14089" y="7941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98"/>
            <p:cNvSpPr/>
            <p:nvPr/>
          </p:nvSpPr>
          <p:spPr>
            <a:xfrm>
              <a:off x="14001" y="8036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矩形 99"/>
            <p:cNvSpPr/>
            <p:nvPr/>
          </p:nvSpPr>
          <p:spPr>
            <a:xfrm>
              <a:off x="13902" y="8152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矩形 100"/>
            <p:cNvSpPr/>
            <p:nvPr/>
          </p:nvSpPr>
          <p:spPr>
            <a:xfrm>
              <a:off x="13739" y="8263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 101"/>
            <p:cNvSpPr/>
            <p:nvPr/>
          </p:nvSpPr>
          <p:spPr>
            <a:xfrm>
              <a:off x="13573" y="8399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矩形 83"/>
            <p:cNvSpPr/>
            <p:nvPr/>
          </p:nvSpPr>
          <p:spPr>
            <a:xfrm>
              <a:off x="13438" y="8501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/>
            <p:cNvSpPr/>
            <p:nvPr/>
          </p:nvSpPr>
          <p:spPr>
            <a:xfrm>
              <a:off x="13327" y="8586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13239" y="8681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/>
            <p:cNvSpPr/>
            <p:nvPr/>
          </p:nvSpPr>
          <p:spPr>
            <a:xfrm>
              <a:off x="13140" y="8797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/>
            <p:cNvSpPr/>
            <p:nvPr/>
          </p:nvSpPr>
          <p:spPr>
            <a:xfrm>
              <a:off x="12977" y="8908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82"/>
            <p:cNvSpPr/>
            <p:nvPr/>
          </p:nvSpPr>
          <p:spPr>
            <a:xfrm>
              <a:off x="12811" y="9044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4" name="文本框 103"/>
          <p:cNvSpPr txBox="1"/>
          <p:nvPr/>
        </p:nvSpPr>
        <p:spPr>
          <a:xfrm>
            <a:off x="8240395" y="295084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" name="矩形 104"/>
          <p:cNvSpPr/>
          <p:nvPr/>
        </p:nvSpPr>
        <p:spPr>
          <a:xfrm rot="5400000">
            <a:off x="9107170" y="4464050"/>
            <a:ext cx="287655" cy="288290"/>
          </a:xfrm>
          <a:prstGeom prst="rect">
            <a:avLst/>
          </a:prstGeom>
          <a:gradFill>
            <a:gsLst>
              <a:gs pos="47000">
                <a:srgbClr val="FBFB11"/>
              </a:gs>
              <a:gs pos="100000">
                <a:srgbClr val="838309"/>
              </a:gs>
            </a:gsLst>
            <a:lin ang="1398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8167370" y="4780280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9564370" y="45605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9535160" y="458724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9505950" y="461391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cxnSp>
        <p:nvCxnSpPr>
          <p:cNvPr id="114" name="直接箭头连接符 113"/>
          <p:cNvCxnSpPr/>
          <p:nvPr/>
        </p:nvCxnSpPr>
        <p:spPr>
          <a:xfrm flipH="1">
            <a:off x="9235440" y="4734560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SGAN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- 2016.06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>
            <a:normAutofit/>
          </a:bodyPr>
          <a:lstStyle/>
          <a:p>
            <a:pPr algn="l"/>
            <a:r>
              <a:rPr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问题：</a:t>
            </a:r>
            <a:r>
              <a:rPr lang="en-US" altLang="zh-CN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v1</a:t>
            </a:r>
            <a:r>
              <a:rPr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减少了计算量，但实际训练中，梯度容易为</a:t>
            </a:r>
            <a:r>
              <a:rPr lang="en-US" altLang="zh-CN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1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方法：线性瓶颈和逆残差：复用特征，缓解退化</a:t>
            </a:r>
            <a:endParaRPr lang="zh-CN" altLang="en-US" sz="1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205865" y="3307080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731645" y="4196715"/>
            <a:ext cx="287655" cy="288290"/>
          </a:xfrm>
          <a:prstGeom prst="rect">
            <a:avLst/>
          </a:prstGeom>
          <a:gradFill>
            <a:gsLst>
              <a:gs pos="47000">
                <a:srgbClr val="FBFB11"/>
              </a:gs>
              <a:gs pos="100000">
                <a:srgbClr val="838309"/>
              </a:gs>
            </a:gsLst>
            <a:lin ang="1398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箭头连接符 34"/>
          <p:cNvCxnSpPr/>
          <p:nvPr/>
        </p:nvCxnSpPr>
        <p:spPr>
          <a:xfrm rot="16200000" flipH="1">
            <a:off x="2155825" y="418909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2323465" y="3263265"/>
            <a:ext cx="1821815" cy="1635760"/>
            <a:chOff x="12811" y="7856"/>
            <a:chExt cx="2869" cy="2576"/>
          </a:xfrm>
        </p:grpSpPr>
        <p:sp>
          <p:nvSpPr>
            <p:cNvPr id="37" name="矩形 36"/>
            <p:cNvSpPr/>
            <p:nvPr/>
          </p:nvSpPr>
          <p:spPr>
            <a:xfrm>
              <a:off x="14200" y="7856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14089" y="7941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14001" y="8036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13902" y="8152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3739" y="8263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3573" y="8399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3438" y="8501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13327" y="8586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239" y="8681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3140" y="8797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977" y="8908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811" y="9044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矩形 49"/>
          <p:cNvSpPr/>
          <p:nvPr/>
        </p:nvSpPr>
        <p:spPr>
          <a:xfrm>
            <a:off x="2031365" y="388937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002155" y="39160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972945" y="394271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940560" y="39751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911350" y="40017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882140" y="402844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806315" y="5355590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179310" y="322897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>
            <a:off x="5217160" y="270319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>
            <a:off x="5217160" y="3802380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右大括号 60"/>
          <p:cNvSpPr/>
          <p:nvPr/>
        </p:nvSpPr>
        <p:spPr>
          <a:xfrm>
            <a:off x="6576695" y="2677160"/>
            <a:ext cx="360045" cy="3528695"/>
          </a:xfrm>
          <a:prstGeom prst="rightBrace">
            <a:avLst>
              <a:gd name="adj1" fmla="val 74074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4756785" y="3656330"/>
            <a:ext cx="287655" cy="28829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0E2557"/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4756785" y="2571750"/>
            <a:ext cx="287655" cy="288290"/>
          </a:xfrm>
          <a:prstGeom prst="rect">
            <a:avLst/>
          </a:prstGeom>
          <a:gradFill>
            <a:gsLst>
              <a:gs pos="0">
                <a:srgbClr val="FBFB11"/>
              </a:gs>
              <a:gs pos="44000">
                <a:srgbClr val="C7E631">
                  <a:alpha val="100000"/>
                </a:srgbClr>
              </a:gs>
              <a:gs pos="100000">
                <a:srgbClr val="92D050"/>
              </a:gs>
            </a:gsLst>
            <a:lin ang="2082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4756785" y="4760595"/>
            <a:ext cx="287655" cy="288290"/>
          </a:xfrm>
          <a:prstGeom prst="rect">
            <a:avLst/>
          </a:prstGeom>
          <a:gradFill>
            <a:gsLst>
              <a:gs pos="0">
                <a:srgbClr val="FD6666"/>
              </a:gs>
              <a:gs pos="81000">
                <a:srgbClr val="832B2B">
                  <a:alpha val="35000"/>
                </a:srgbClr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5708015" y="2292985"/>
            <a:ext cx="854710" cy="8820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5708015" y="3359785"/>
            <a:ext cx="854710" cy="8820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5708015" y="4473575"/>
            <a:ext cx="854710" cy="8820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7060565" y="4106545"/>
            <a:ext cx="287655" cy="288290"/>
          </a:xfrm>
          <a:prstGeom prst="rect">
            <a:avLst/>
          </a:prstGeom>
          <a:gradFill>
            <a:gsLst>
              <a:gs pos="47000">
                <a:srgbClr val="FBFB11"/>
              </a:gs>
              <a:gs pos="100000">
                <a:srgbClr val="838309"/>
              </a:gs>
            </a:gsLst>
            <a:lin ang="1398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9" name="直接箭头连接符 68"/>
          <p:cNvCxnSpPr/>
          <p:nvPr/>
        </p:nvCxnSpPr>
        <p:spPr>
          <a:xfrm rot="16200000" flipH="1">
            <a:off x="7484745" y="409892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组合 69"/>
          <p:cNvGrpSpPr/>
          <p:nvPr/>
        </p:nvGrpSpPr>
        <p:grpSpPr>
          <a:xfrm>
            <a:off x="7652385" y="3173095"/>
            <a:ext cx="1821815" cy="1635760"/>
            <a:chOff x="12811" y="7856"/>
            <a:chExt cx="2869" cy="2576"/>
          </a:xfrm>
        </p:grpSpPr>
        <p:sp>
          <p:nvSpPr>
            <p:cNvPr id="72" name="矩形 71"/>
            <p:cNvSpPr/>
            <p:nvPr/>
          </p:nvSpPr>
          <p:spPr>
            <a:xfrm>
              <a:off x="14200" y="7856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14089" y="7941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14001" y="8036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/>
            <p:cNvSpPr/>
            <p:nvPr/>
          </p:nvSpPr>
          <p:spPr>
            <a:xfrm>
              <a:off x="13902" y="8152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13739" y="8263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13573" y="8399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/>
            <p:cNvSpPr/>
            <p:nvPr/>
          </p:nvSpPr>
          <p:spPr>
            <a:xfrm>
              <a:off x="13438" y="8501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/>
            <p:cNvSpPr/>
            <p:nvPr/>
          </p:nvSpPr>
          <p:spPr>
            <a:xfrm>
              <a:off x="13327" y="8586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79"/>
            <p:cNvSpPr/>
            <p:nvPr/>
          </p:nvSpPr>
          <p:spPr>
            <a:xfrm>
              <a:off x="13239" y="8681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13140" y="8797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12977" y="8908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矩形 88"/>
            <p:cNvSpPr/>
            <p:nvPr/>
          </p:nvSpPr>
          <p:spPr>
            <a:xfrm>
              <a:off x="12811" y="9044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0" name="矩形 89"/>
          <p:cNvSpPr/>
          <p:nvPr/>
        </p:nvSpPr>
        <p:spPr>
          <a:xfrm>
            <a:off x="7360285" y="379920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7331075" y="382587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7301865" y="38525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7269480" y="388493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7240270" y="39116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211060" y="39382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6088380" y="566674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6088380" y="5889625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6088380" y="611251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6" name="椭圆 115"/>
          <p:cNvSpPr/>
          <p:nvPr/>
        </p:nvSpPr>
        <p:spPr>
          <a:xfrm>
            <a:off x="4858385" y="566610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/>
          <p:cNvSpPr/>
          <p:nvPr/>
        </p:nvSpPr>
        <p:spPr>
          <a:xfrm>
            <a:off x="4858385" y="5888990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117"/>
          <p:cNvSpPr/>
          <p:nvPr/>
        </p:nvSpPr>
        <p:spPr>
          <a:xfrm>
            <a:off x="4858385" y="611187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9" name="直接连接符 118"/>
          <p:cNvCxnSpPr/>
          <p:nvPr/>
        </p:nvCxnSpPr>
        <p:spPr>
          <a:xfrm flipV="1">
            <a:off x="4148455" y="2853690"/>
            <a:ext cx="578485" cy="360045"/>
          </a:xfrm>
          <a:prstGeom prst="line">
            <a:avLst/>
          </a:prstGeom>
          <a:ln w="31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/>
        </p:nvCxnSpPr>
        <p:spPr>
          <a:xfrm>
            <a:off x="3215005" y="4941570"/>
            <a:ext cx="1643380" cy="1217295"/>
          </a:xfrm>
          <a:prstGeom prst="line">
            <a:avLst/>
          </a:prstGeom>
          <a:ln w="31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本框 120"/>
          <p:cNvSpPr txBox="1"/>
          <p:nvPr/>
        </p:nvSpPr>
        <p:spPr>
          <a:xfrm>
            <a:off x="2441575" y="2017395"/>
            <a:ext cx="82226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1x1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卷积 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通道升维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     3x3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卷积深度分离 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通道数不变             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1x1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卷积 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通道降维</a:t>
            </a:r>
            <a:endParaRPr lang="zh-CN" altLang="en-US" sz="1200">
              <a:solidFill>
                <a:srgbClr val="0F8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23" name="直接箭头连接符 122"/>
          <p:cNvCxnSpPr/>
          <p:nvPr/>
        </p:nvCxnSpPr>
        <p:spPr>
          <a:xfrm rot="16200000" flipH="1">
            <a:off x="1564005" y="418020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矩形 121"/>
          <p:cNvSpPr/>
          <p:nvPr/>
        </p:nvSpPr>
        <p:spPr>
          <a:xfrm>
            <a:off x="622300" y="3841115"/>
            <a:ext cx="854710" cy="8820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输入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26" name="直接箭头连接符 125"/>
          <p:cNvCxnSpPr/>
          <p:nvPr/>
        </p:nvCxnSpPr>
        <p:spPr>
          <a:xfrm>
            <a:off x="5200015" y="491426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文本框 126"/>
          <p:cNvSpPr txBox="1"/>
          <p:nvPr/>
        </p:nvSpPr>
        <p:spPr>
          <a:xfrm>
            <a:off x="2095500" y="259651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ReLU6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6744970" y="259651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ReLU6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9497060" y="259651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ReLU6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0" name="直接箭头连接符 129"/>
          <p:cNvCxnSpPr/>
          <p:nvPr/>
        </p:nvCxnSpPr>
        <p:spPr>
          <a:xfrm>
            <a:off x="9773920" y="38182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文本框 130"/>
          <p:cNvSpPr txBox="1"/>
          <p:nvPr/>
        </p:nvSpPr>
        <p:spPr>
          <a:xfrm>
            <a:off x="7453630" y="5006975"/>
            <a:ext cx="260794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ReLU6 非线性层</a:t>
            </a:r>
            <a:endParaRPr lang="zh-CN" altLang="en-US" sz="12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0">
              <a:buFont typeface="Arial" panose="020B0604020202090204" pitchFamily="34" charset="0"/>
              <a:buNone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在低精度计算时能压缩动态范围，    </a:t>
            </a:r>
            <a:endParaRPr lang="zh-CN" altLang="en-US" sz="12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0">
              <a:buFont typeface="Arial" panose="020B0604020202090204" pitchFamily="34" charset="0"/>
              <a:buNone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算法更稳健。</a:t>
            </a:r>
            <a:endParaRPr lang="zh-CN" altLang="en-US" sz="12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buFont typeface="Arial" panose="020B0604020202090204" pitchFamily="34" charset="0"/>
              <a:buChar char="•"/>
            </a:pPr>
            <a:endParaRPr lang="zh-CN" altLang="en-US" sz="12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ReLU6 定义为：</a:t>
            </a:r>
            <a:endParaRPr lang="zh-CN" altLang="en-US" sz="12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f(x) = min(max(x, 0), 6)</a:t>
            </a:r>
            <a:endParaRPr lang="zh-CN" altLang="en-US" sz="12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6416040" y="6326505"/>
            <a:ext cx="23406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Linear Bottleneck 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3" name="直接箭头连接符 132"/>
          <p:cNvCxnSpPr/>
          <p:nvPr/>
        </p:nvCxnSpPr>
        <p:spPr>
          <a:xfrm flipV="1">
            <a:off x="10406380" y="3860800"/>
            <a:ext cx="0" cy="245872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组合 133"/>
          <p:cNvGrpSpPr/>
          <p:nvPr/>
        </p:nvGrpSpPr>
        <p:grpSpPr>
          <a:xfrm>
            <a:off x="10248900" y="3263265"/>
            <a:ext cx="334010" cy="706120"/>
            <a:chOff x="12006" y="5264"/>
            <a:chExt cx="526" cy="1112"/>
          </a:xfrm>
        </p:grpSpPr>
        <p:sp>
          <p:nvSpPr>
            <p:cNvPr id="135" name="椭圆 134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90204" pitchFamily="34" charset="0"/>
              </a:endParaRP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  <a:endParaRPr lang="en-US" altLang="zh-CN" sz="4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37" name="文本框 136"/>
          <p:cNvSpPr txBox="1"/>
          <p:nvPr/>
        </p:nvSpPr>
        <p:spPr>
          <a:xfrm>
            <a:off x="10519410" y="3620770"/>
            <a:ext cx="1257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Add</a:t>
            </a:r>
            <a:endParaRPr lang="en-US" altLang="zh-CN" sz="1200">
              <a:solidFill>
                <a:srgbClr val="0F80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按元素相加</a:t>
            </a:r>
            <a:endParaRPr lang="zh-CN" altLang="en-US" sz="1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8" name="肘形连接符 137"/>
          <p:cNvCxnSpPr/>
          <p:nvPr/>
        </p:nvCxnSpPr>
        <p:spPr>
          <a:xfrm rot="5400000" flipV="1">
            <a:off x="4939665" y="833120"/>
            <a:ext cx="1586230" cy="9366250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InfoGAN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- 2016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SAGAN - 2018.05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520" y="1206278"/>
            <a:ext cx="6454906" cy="246248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928908" y="2110320"/>
            <a:ext cx="1088227" cy="448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0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 matrix </a:t>
            </a:r>
            <a:endParaRPr lang="en-US" altLang="zh-CN" sz="10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0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multiplication</a:t>
            </a:r>
            <a:endParaRPr lang="zh-CN" altLang="en-US" sz="10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77920" y="1190139"/>
            <a:ext cx="17636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softmax operation </a:t>
            </a:r>
            <a:endParaRPr lang="en-US" altLang="zh-CN" sz="10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/>
            <a:r>
              <a:rPr lang="en-US" altLang="zh-CN" sz="10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 performed on each row</a:t>
            </a:r>
            <a:endParaRPr lang="zh-CN" altLang="en-US" sz="10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BigGAN - 2018.09.28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6495" y="2023745"/>
            <a:ext cx="2775585" cy="43637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10030" y="1478915"/>
            <a:ext cx="9149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Generator		  	Generator  			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 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		           </a:t>
            </a:r>
            <a:r>
              <a:rPr 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ResBlock Upsample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	          ResBlock Downsample</a:t>
            </a:r>
            <a:r>
              <a:rPr 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sz="1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105" y="2534285"/>
            <a:ext cx="3326130" cy="33426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5510" y="2777490"/>
            <a:ext cx="2040890" cy="285559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BigGAN - 2018.09.28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90015" y="1347470"/>
            <a:ext cx="6162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BigGAN Architecture for 128x128 image</a:t>
            </a:r>
            <a:endParaRPr lang="en-US" sz="1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0015" y="1733550"/>
            <a:ext cx="6254115" cy="373951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/>
          <a:lstStyle/>
          <a:p>
            <a:pPr algn="l"/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目标：降低计算复杂度，确保一定的精度，能够在移动端或嵌入式设备上运行</a:t>
            </a:r>
            <a:endParaRPr lang="zh-CN" altLang="en-US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U-GAN-IT_v1 - 2019.07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548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GAN – 2014.06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9532" y="1151280"/>
            <a:ext cx="4548505" cy="498810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4025265"/>
          </a:xfrm>
        </p:spPr>
        <p:txBody>
          <a:bodyPr>
            <a:normAutofit/>
          </a:bodyPr>
          <a:lstStyle/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CycleGAN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2017.03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PatchGAN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2016.04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Pix2PixHD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</a:rPr>
              <a:t>2017.11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Image-to-Image Translation - 2019.07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Pix2Pix - 2016.11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821867" y="3365649"/>
            <a:ext cx="139192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cGAN Loss Function</a:t>
            </a:r>
            <a:endParaRPr lang="en-US" sz="10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36880" y="635635"/>
            <a:ext cx="9144000" cy="950595"/>
          </a:xfrm>
        </p:spPr>
        <p:txBody>
          <a:bodyPr/>
          <a:lstStyle/>
          <a:p>
            <a:pPr algn="l"/>
            <a:r>
              <a:rPr lang="zh-CN" altLang="en-US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改进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：图像到图像的风格转移： 无需手工处理映射函数，损失函数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200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思路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cGAN + L1 Loss, U-Net ;  PatchGAN Discriminator on NxN image patch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880" y="2763520"/>
            <a:ext cx="5521960" cy="526415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2788285" y="3289935"/>
            <a:ext cx="1631315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15" y="3892550"/>
            <a:ext cx="2179320" cy="2298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485" y="3909060"/>
            <a:ext cx="1793240" cy="210185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H="1">
            <a:off x="3098800" y="3402330"/>
            <a:ext cx="114935" cy="38608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700" y="3610610"/>
            <a:ext cx="2261235" cy="219710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4833620" y="3289935"/>
            <a:ext cx="105918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350562" y="3290084"/>
            <a:ext cx="11785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7030A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L1 Loss Function</a:t>
            </a:r>
            <a:endParaRPr lang="en-US" sz="1000" dirty="0">
              <a:solidFill>
                <a:srgbClr val="7030A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5201920" y="3310255"/>
            <a:ext cx="54610" cy="238760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364542" y="4280684"/>
            <a:ext cx="6261735" cy="553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众所周知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图像生成问题中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L2/L1 Loss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会生成模糊的结果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虽然捕捉高频信息有问题， 但可以获取低频信息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那么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就需要设计判别器架构来获取高频信息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PatchGAN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在局部区域约束结构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对每个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NxN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区域进行分类 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MUNIT - 2018.04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7762" y="1733550"/>
            <a:ext cx="9896475" cy="33909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StarGAN v1  - 2017.11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280" y="1271160"/>
            <a:ext cx="5778944" cy="227771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96466" y="874281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rgbClr val="FD666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判别器</a:t>
            </a:r>
            <a:endParaRPr lang="en-US" sz="1200" dirty="0">
              <a:solidFill>
                <a:srgbClr val="FD666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1640" y="3555933"/>
            <a:ext cx="132516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00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</a:t>
            </a:r>
            <a:r>
              <a:rPr lang="zh-CN" altLang="en-US" sz="700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输入图像，输出真假和类别</a:t>
            </a:r>
            <a:endParaRPr lang="en-US" altLang="zh-CN" sz="700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36973" y="874281"/>
            <a:ext cx="6463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生成器</a:t>
            </a:r>
            <a:endParaRPr lang="en-US" sz="12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75887" y="3513731"/>
            <a:ext cx="1384252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 </a:t>
            </a:r>
            <a:r>
              <a:rPr lang="zh-CN" altLang="en-US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输入真图和类别，通道串联</a:t>
            </a:r>
            <a:endParaRPr lang="en-US" altLang="zh-CN" sz="700" dirty="0">
              <a:solidFill>
                <a:srgbClr val="0F8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24752" y="1140676"/>
            <a:ext cx="149286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 </a:t>
            </a:r>
            <a:r>
              <a:rPr lang="zh-CN" altLang="en-US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输入生成图和类别，通道串联</a:t>
            </a:r>
            <a:endParaRPr lang="en-US" altLang="zh-CN" sz="700" dirty="0">
              <a:solidFill>
                <a:srgbClr val="0F8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78520" y="3409738"/>
            <a:ext cx="107892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3. </a:t>
            </a:r>
            <a:r>
              <a:rPr lang="zh-CN" altLang="en-US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生成器：图像重构</a:t>
            </a:r>
            <a:endParaRPr lang="en-US" altLang="zh-CN" sz="700" dirty="0">
              <a:solidFill>
                <a:srgbClr val="0F8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694304" y="1151280"/>
            <a:ext cx="4453784" cy="719280"/>
            <a:chOff x="1660440" y="1151280"/>
            <a:chExt cx="4453784" cy="719280"/>
          </a:xfrm>
        </p:grpSpPr>
        <p:cxnSp>
          <p:nvCxnSpPr>
            <p:cNvPr id="14" name="直接箭头连接符 13"/>
            <p:cNvCxnSpPr/>
            <p:nvPr/>
          </p:nvCxnSpPr>
          <p:spPr>
            <a:xfrm flipH="1">
              <a:off x="5736360" y="1870560"/>
              <a:ext cx="377864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6114224" y="1151280"/>
              <a:ext cx="0" cy="71928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1660440" y="1151280"/>
              <a:ext cx="4453784" cy="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660440" y="1151280"/>
              <a:ext cx="0" cy="59940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984" y="1075985"/>
            <a:ext cx="5125047" cy="486756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10694376" y="5666546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训练表情</a:t>
            </a:r>
            <a:endParaRPr lang="en-US" sz="1200" b="1" dirty="0">
              <a:solidFill>
                <a:schemeClr val="accent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540488" y="3278934"/>
            <a:ext cx="1107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训练人脸属性</a:t>
            </a:r>
            <a:endParaRPr lang="en-US" sz="1200" b="1" dirty="0">
              <a:solidFill>
                <a:schemeClr val="accent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194" y="3828331"/>
            <a:ext cx="2975873" cy="1839709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3017079" y="5696666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生成器架构</a:t>
            </a:r>
            <a:endParaRPr lang="en-US" sz="12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33" y="4148280"/>
            <a:ext cx="2517480" cy="1105563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335100" y="570146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rgbClr val="FD666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判别器架构</a:t>
            </a:r>
            <a:endParaRPr lang="en-US" sz="1200" dirty="0">
              <a:solidFill>
                <a:srgbClr val="FD666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Face2Face  - 2019.05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894200" y="715184"/>
            <a:ext cx="2406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conditional projection </a:t>
            </a:r>
            <a:endParaRPr lang="en-US" sz="16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discriminator</a:t>
            </a:r>
            <a:endParaRPr lang="en-US" sz="16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Few-Shot  - 2019.05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1040" y="1510920"/>
            <a:ext cx="9509115" cy="412659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148386" y="1750680"/>
            <a:ext cx="2406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conditional projection </a:t>
            </a:r>
            <a:endParaRPr lang="en-US" sz="16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discriminator</a:t>
            </a:r>
            <a:endParaRPr lang="en-US" sz="16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62109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Few-shot Video-to-Video Synthesis  - 2019.05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882135" y="311959"/>
            <a:ext cx="2406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conditional projection </a:t>
            </a:r>
            <a:endParaRPr lang="en-US" sz="16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discriminator</a:t>
            </a:r>
            <a:endParaRPr lang="en-US" sz="16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875" y="896620"/>
            <a:ext cx="11082020" cy="511746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562" y="1471612"/>
            <a:ext cx="11572875" cy="39147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MarioNETte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 - 2019.05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133960" y="178782"/>
            <a:ext cx="2406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conditional projection </a:t>
            </a:r>
            <a:endParaRPr lang="en-US" sz="16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discriminator</a:t>
            </a:r>
            <a:endParaRPr lang="en-US" sz="16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U-GAN-IT  - 2019.05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894200" y="715184"/>
            <a:ext cx="2406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conditional projection </a:t>
            </a:r>
            <a:endParaRPr lang="en-US" sz="16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discriminator</a:t>
            </a:r>
            <a:endParaRPr lang="en-US" sz="16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9450" y="1481137"/>
            <a:ext cx="5753100" cy="389572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564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Fine-grained Cartoon Face  - 2020.07.27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1880" y="1031400"/>
            <a:ext cx="82752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All these parameters are initialized with pre-trained parameters of the basic model</a:t>
            </a:r>
            <a:endParaRPr lang="en-US" sz="16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520" y="1630800"/>
            <a:ext cx="10300949" cy="326448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548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GAN – 2014.06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64113" y="1179288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251792" y="6268822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  <a:endParaRPr lang="en-US" altLang="zh-CN" sz="1400" b="1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箭头: 右 11"/>
          <p:cNvSpPr/>
          <p:nvPr/>
        </p:nvSpPr>
        <p:spPr>
          <a:xfrm>
            <a:off x="7678032" y="4695290"/>
            <a:ext cx="254469" cy="3596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764" y="3565121"/>
            <a:ext cx="3244961" cy="190181"/>
          </a:xfrm>
          <a:prstGeom prst="rect">
            <a:avLst/>
          </a:prstGeom>
        </p:spPr>
      </p:pic>
      <p:cxnSp>
        <p:nvCxnSpPr>
          <p:cNvPr id="22" name="连接符: 肘形 21"/>
          <p:cNvCxnSpPr>
            <a:stCxn id="16" idx="0"/>
          </p:cNvCxnSpPr>
          <p:nvPr/>
        </p:nvCxnSpPr>
        <p:spPr>
          <a:xfrm rot="16200000" flipV="1">
            <a:off x="7216791" y="957978"/>
            <a:ext cx="487210" cy="3254365"/>
          </a:xfrm>
          <a:prstGeom prst="bent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H="1">
            <a:off x="8501662" y="4873339"/>
            <a:ext cx="279846" cy="0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立方体 23"/>
          <p:cNvSpPr/>
          <p:nvPr/>
        </p:nvSpPr>
        <p:spPr>
          <a:xfrm>
            <a:off x="3866260" y="4194727"/>
            <a:ext cx="709163" cy="2216055"/>
          </a:xfrm>
          <a:prstGeom prst="cube">
            <a:avLst>
              <a:gd name="adj" fmla="val 91089"/>
            </a:avLst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3483731" y="5102120"/>
            <a:ext cx="13399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     28</a:t>
            </a:r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400" dirty="0">
                <a:latin typeface="Axure Handwriting" panose="020B0402020200020204" pitchFamily="34" charset="0"/>
                <a:cs typeface="Arial" panose="020B0604020202090204" pitchFamily="34" charset="0"/>
              </a:rPr>
              <a:t>  x</a:t>
            </a:r>
            <a:endParaRPr lang="en-US" altLang="zh-CN" sz="1400" dirty="0">
              <a:latin typeface="Axure Handwriting" panose="020B040202020002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28   </a:t>
            </a:r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</a:t>
            </a:r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2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Real Image         </a:t>
            </a:r>
            <a:endParaRPr lang="zh-CN" altLang="en-US" sz="1200" dirty="0">
              <a:solidFill>
                <a:schemeClr val="accent6">
                  <a:lumMod val="7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7" name="左大括号 26"/>
          <p:cNvSpPr/>
          <p:nvPr/>
        </p:nvSpPr>
        <p:spPr>
          <a:xfrm rot="5400000">
            <a:off x="5317560" y="4118842"/>
            <a:ext cx="65096" cy="314409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左大括号 29"/>
          <p:cNvSpPr/>
          <p:nvPr/>
        </p:nvSpPr>
        <p:spPr>
          <a:xfrm rot="5400000">
            <a:off x="6971207" y="3716839"/>
            <a:ext cx="83266" cy="1124312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4327986" y="4016975"/>
            <a:ext cx="3254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1                    128                 128	                  7x7x128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837388" y="4924950"/>
            <a:ext cx="533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FC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3850401" y="4732420"/>
            <a:ext cx="1374630" cy="308421"/>
            <a:chOff x="674451" y="4605040"/>
            <a:chExt cx="1374630" cy="308421"/>
          </a:xfrm>
        </p:grpSpPr>
        <p:sp>
          <p:nvSpPr>
            <p:cNvPr id="38" name="平行四边形 37"/>
            <p:cNvSpPr/>
            <p:nvPr/>
          </p:nvSpPr>
          <p:spPr>
            <a:xfrm rot="19031392">
              <a:off x="674451" y="4682355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等腰三角形 38"/>
            <p:cNvSpPr/>
            <p:nvPr/>
          </p:nvSpPr>
          <p:spPr>
            <a:xfrm rot="5400000">
              <a:off x="1357398" y="4127240"/>
              <a:ext cx="184882" cy="114048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等腰三角形 39"/>
            <p:cNvSpPr/>
            <p:nvPr/>
          </p:nvSpPr>
          <p:spPr>
            <a:xfrm rot="5400000">
              <a:off x="1315511" y="4179891"/>
              <a:ext cx="184882" cy="1282258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7945189" y="4421825"/>
            <a:ext cx="572355" cy="903027"/>
            <a:chOff x="7698207" y="3194599"/>
            <a:chExt cx="675514" cy="903027"/>
          </a:xfrm>
        </p:grpSpPr>
        <p:sp>
          <p:nvSpPr>
            <p:cNvPr id="70" name="矩形 69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72" name="左大括号 71"/>
          <p:cNvSpPr/>
          <p:nvPr/>
        </p:nvSpPr>
        <p:spPr>
          <a:xfrm rot="5400000">
            <a:off x="6032424" y="4169306"/>
            <a:ext cx="45719" cy="250396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5" name="组合 154"/>
          <p:cNvGrpSpPr/>
          <p:nvPr/>
        </p:nvGrpSpPr>
        <p:grpSpPr>
          <a:xfrm>
            <a:off x="4750559" y="4331691"/>
            <a:ext cx="749461" cy="1688399"/>
            <a:chOff x="4446188" y="4321574"/>
            <a:chExt cx="749461" cy="1688399"/>
          </a:xfrm>
        </p:grpSpPr>
        <p:sp>
          <p:nvSpPr>
            <p:cNvPr id="74" name="立方体 73"/>
            <p:cNvSpPr/>
            <p:nvPr/>
          </p:nvSpPr>
          <p:spPr>
            <a:xfrm>
              <a:off x="4446188" y="4321574"/>
              <a:ext cx="661183" cy="1688399"/>
            </a:xfrm>
            <a:prstGeom prst="cube">
              <a:avLst>
                <a:gd name="adj" fmla="val 70176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立方体 74"/>
            <p:cNvSpPr/>
            <p:nvPr/>
          </p:nvSpPr>
          <p:spPr>
            <a:xfrm>
              <a:off x="4637532" y="4321574"/>
              <a:ext cx="511978" cy="1688399"/>
            </a:xfrm>
            <a:prstGeom prst="cube">
              <a:avLst>
                <a:gd name="adj" fmla="val 90742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立方体 75"/>
            <p:cNvSpPr/>
            <p:nvPr/>
          </p:nvSpPr>
          <p:spPr>
            <a:xfrm>
              <a:off x="4683671" y="4321574"/>
              <a:ext cx="511978" cy="1688399"/>
            </a:xfrm>
            <a:prstGeom prst="cube">
              <a:avLst>
                <a:gd name="adj" fmla="val 90742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1325995" y="2339506"/>
            <a:ext cx="45719" cy="306705"/>
          </a:xfrm>
          <a:prstGeom prst="rect">
            <a:avLst/>
          </a:prstGeom>
          <a:solidFill>
            <a:srgbClr val="FC0280"/>
          </a:solidFill>
          <a:ln>
            <a:solidFill>
              <a:srgbClr val="FC02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左大括号 80"/>
          <p:cNvSpPr/>
          <p:nvPr/>
        </p:nvSpPr>
        <p:spPr>
          <a:xfrm>
            <a:off x="1206115" y="2339506"/>
            <a:ext cx="83655" cy="306705"/>
          </a:xfrm>
          <a:prstGeom prst="leftBrace">
            <a:avLst>
              <a:gd name="adj1" fmla="val 40197"/>
              <a:gd name="adj2" fmla="val 5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030A0"/>
              </a:solid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1098154" y="1437362"/>
            <a:ext cx="4619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100                  128x7x7	           128               128               128                    1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964113" y="2762519"/>
            <a:ext cx="723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Code</a:t>
            </a:r>
            <a:endParaRPr lang="zh-CN" altLang="en-US" sz="12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" name="左大括号 85"/>
          <p:cNvSpPr/>
          <p:nvPr/>
        </p:nvSpPr>
        <p:spPr>
          <a:xfrm rot="5400000">
            <a:off x="2105541" y="1429046"/>
            <a:ext cx="91291" cy="1132057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7" name="左大括号 86"/>
          <p:cNvSpPr/>
          <p:nvPr/>
        </p:nvSpPr>
        <p:spPr>
          <a:xfrm rot="5400000">
            <a:off x="3460248" y="1756853"/>
            <a:ext cx="45719" cy="214983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7" name="直接箭头连接符 96"/>
          <p:cNvCxnSpPr/>
          <p:nvPr/>
        </p:nvCxnSpPr>
        <p:spPr>
          <a:xfrm>
            <a:off x="2755868" y="2493230"/>
            <a:ext cx="374330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本框 97"/>
          <p:cNvSpPr txBox="1"/>
          <p:nvPr/>
        </p:nvSpPr>
        <p:spPr>
          <a:xfrm>
            <a:off x="1374649" y="2491013"/>
            <a:ext cx="1656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Projection 	Reshape</a:t>
            </a:r>
            <a:endParaRPr lang="zh-CN" altLang="en-US" sz="1000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>
            <a:off x="1378590" y="2489502"/>
            <a:ext cx="187165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103"/>
          <p:cNvSpPr txBox="1"/>
          <p:nvPr/>
        </p:nvSpPr>
        <p:spPr>
          <a:xfrm>
            <a:off x="3259889" y="2450863"/>
            <a:ext cx="12292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                14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                    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            14   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DeConv1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grpSp>
        <p:nvGrpSpPr>
          <p:cNvPr id="122" name="组合 121"/>
          <p:cNvGrpSpPr/>
          <p:nvPr/>
        </p:nvGrpSpPr>
        <p:grpSpPr>
          <a:xfrm>
            <a:off x="3147986" y="1945648"/>
            <a:ext cx="420209" cy="985601"/>
            <a:chOff x="5470030" y="1762399"/>
            <a:chExt cx="420209" cy="1003846"/>
          </a:xfrm>
        </p:grpSpPr>
        <p:sp>
          <p:nvSpPr>
            <p:cNvPr id="123" name="立方体 122"/>
            <p:cNvSpPr/>
            <p:nvPr/>
          </p:nvSpPr>
          <p:spPr>
            <a:xfrm>
              <a:off x="5470030" y="1762399"/>
              <a:ext cx="353540" cy="1003846"/>
            </a:xfrm>
            <a:prstGeom prst="cube">
              <a:avLst>
                <a:gd name="adj" fmla="val 70176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立方体 123"/>
            <p:cNvSpPr/>
            <p:nvPr/>
          </p:nvSpPr>
          <p:spPr>
            <a:xfrm>
              <a:off x="5582481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立方体 124"/>
            <p:cNvSpPr/>
            <p:nvPr/>
          </p:nvSpPr>
          <p:spPr>
            <a:xfrm>
              <a:off x="5616480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2" name="组合 91"/>
          <p:cNvGrpSpPr/>
          <p:nvPr/>
        </p:nvGrpSpPr>
        <p:grpSpPr>
          <a:xfrm rot="10800000">
            <a:off x="3419480" y="2171095"/>
            <a:ext cx="515958" cy="308421"/>
            <a:chOff x="2079179" y="4634495"/>
            <a:chExt cx="949418" cy="308421"/>
          </a:xfrm>
        </p:grpSpPr>
        <p:sp>
          <p:nvSpPr>
            <p:cNvPr id="93" name="平行四边形 92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等腰三角形 93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等腰三角形 94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3798668" y="1699287"/>
            <a:ext cx="448072" cy="1266928"/>
            <a:chOff x="5470030" y="1762399"/>
            <a:chExt cx="420209" cy="1003846"/>
          </a:xfrm>
        </p:grpSpPr>
        <p:sp>
          <p:nvSpPr>
            <p:cNvPr id="119" name="立方体 118"/>
            <p:cNvSpPr/>
            <p:nvPr/>
          </p:nvSpPr>
          <p:spPr>
            <a:xfrm>
              <a:off x="5470030" y="1762399"/>
              <a:ext cx="353540" cy="1003846"/>
            </a:xfrm>
            <a:prstGeom prst="cube">
              <a:avLst>
                <a:gd name="adj" fmla="val 70176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立方体 119"/>
            <p:cNvSpPr/>
            <p:nvPr/>
          </p:nvSpPr>
          <p:spPr>
            <a:xfrm>
              <a:off x="5582481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立方体 120"/>
            <p:cNvSpPr/>
            <p:nvPr/>
          </p:nvSpPr>
          <p:spPr>
            <a:xfrm>
              <a:off x="5616480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7" name="组合 126"/>
          <p:cNvGrpSpPr/>
          <p:nvPr/>
        </p:nvGrpSpPr>
        <p:grpSpPr>
          <a:xfrm rot="10800000">
            <a:off x="4074063" y="2184437"/>
            <a:ext cx="515958" cy="308421"/>
            <a:chOff x="2079179" y="4634495"/>
            <a:chExt cx="949418" cy="308421"/>
          </a:xfrm>
        </p:grpSpPr>
        <p:sp>
          <p:nvSpPr>
            <p:cNvPr id="128" name="平行四边形 127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等腰三角形 128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等腰三角形 129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1" name="组合 130"/>
          <p:cNvGrpSpPr/>
          <p:nvPr/>
        </p:nvGrpSpPr>
        <p:grpSpPr>
          <a:xfrm>
            <a:off x="4364306" y="1661223"/>
            <a:ext cx="576330" cy="1477144"/>
            <a:chOff x="5470030" y="1762399"/>
            <a:chExt cx="420209" cy="1003846"/>
          </a:xfrm>
        </p:grpSpPr>
        <p:sp>
          <p:nvSpPr>
            <p:cNvPr id="132" name="立方体 131"/>
            <p:cNvSpPr/>
            <p:nvPr/>
          </p:nvSpPr>
          <p:spPr>
            <a:xfrm>
              <a:off x="5470030" y="1762399"/>
              <a:ext cx="353540" cy="1003846"/>
            </a:xfrm>
            <a:prstGeom prst="cube">
              <a:avLst>
                <a:gd name="adj" fmla="val 70176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立方体 132"/>
            <p:cNvSpPr/>
            <p:nvPr/>
          </p:nvSpPr>
          <p:spPr>
            <a:xfrm>
              <a:off x="5582481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立方体 133"/>
            <p:cNvSpPr/>
            <p:nvPr/>
          </p:nvSpPr>
          <p:spPr>
            <a:xfrm>
              <a:off x="5616480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7" name="组合 136"/>
          <p:cNvGrpSpPr/>
          <p:nvPr/>
        </p:nvGrpSpPr>
        <p:grpSpPr>
          <a:xfrm rot="10800000">
            <a:off x="4778079" y="2246206"/>
            <a:ext cx="515958" cy="308421"/>
            <a:chOff x="2079179" y="4634495"/>
            <a:chExt cx="949418" cy="308421"/>
          </a:xfrm>
        </p:grpSpPr>
        <p:sp>
          <p:nvSpPr>
            <p:cNvPr id="138" name="平行四边形 137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等腰三角形 138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等腰三角形 139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6" name="立方体 135"/>
          <p:cNvSpPr/>
          <p:nvPr/>
        </p:nvSpPr>
        <p:spPr>
          <a:xfrm>
            <a:off x="5122758" y="1599948"/>
            <a:ext cx="460293" cy="1551723"/>
          </a:xfrm>
          <a:prstGeom prst="cube">
            <a:avLst>
              <a:gd name="adj" fmla="val 90742"/>
            </a:avLst>
          </a:prstGeom>
          <a:solidFill>
            <a:srgbClr val="0000FF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左大括号 140"/>
          <p:cNvSpPr/>
          <p:nvPr/>
        </p:nvSpPr>
        <p:spPr>
          <a:xfrm rot="5400000">
            <a:off x="4135030" y="1530872"/>
            <a:ext cx="45719" cy="214983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2" name="左大括号 141"/>
          <p:cNvSpPr/>
          <p:nvPr/>
        </p:nvSpPr>
        <p:spPr>
          <a:xfrm rot="5400000">
            <a:off x="4790902" y="1507452"/>
            <a:ext cx="45719" cy="214983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5" name="文本框 144"/>
          <p:cNvSpPr txBox="1"/>
          <p:nvPr/>
        </p:nvSpPr>
        <p:spPr>
          <a:xfrm>
            <a:off x="2626738" y="2445192"/>
            <a:ext cx="12292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                7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                    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            7   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3973456" y="2400417"/>
            <a:ext cx="12031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                28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                   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           28 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DeConv2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46" name="文本框 145"/>
          <p:cNvSpPr txBox="1"/>
          <p:nvPr/>
        </p:nvSpPr>
        <p:spPr>
          <a:xfrm>
            <a:off x="4641644" y="2284061"/>
            <a:ext cx="12031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                28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                   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           28 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Conv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781508" y="2828766"/>
            <a:ext cx="612140" cy="2115892"/>
          </a:xfrm>
          <a:prstGeom prst="rect">
            <a:avLst/>
          </a:prstGeom>
          <a:solidFill>
            <a:srgbClr val="FD666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Loss</a:t>
            </a:r>
            <a:endParaRPr lang="en-US" altLang="zh-CN" sz="1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4955806" y="4710203"/>
            <a:ext cx="949418" cy="308421"/>
            <a:chOff x="2079179" y="4634495"/>
            <a:chExt cx="949418" cy="308421"/>
          </a:xfrm>
        </p:grpSpPr>
        <p:sp>
          <p:nvSpPr>
            <p:cNvPr id="45" name="平行四边形 44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45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等腰三角形 46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1" name="组合 150"/>
          <p:cNvGrpSpPr/>
          <p:nvPr/>
        </p:nvGrpSpPr>
        <p:grpSpPr>
          <a:xfrm>
            <a:off x="5700424" y="4557417"/>
            <a:ext cx="448072" cy="1135572"/>
            <a:chOff x="5470030" y="1762399"/>
            <a:chExt cx="420209" cy="1003846"/>
          </a:xfrm>
        </p:grpSpPr>
        <p:sp>
          <p:nvSpPr>
            <p:cNvPr id="152" name="立方体 151"/>
            <p:cNvSpPr/>
            <p:nvPr/>
          </p:nvSpPr>
          <p:spPr>
            <a:xfrm>
              <a:off x="5470030" y="1762399"/>
              <a:ext cx="353540" cy="1003846"/>
            </a:xfrm>
            <a:prstGeom prst="cube">
              <a:avLst>
                <a:gd name="adj" fmla="val 70176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立方体 152"/>
            <p:cNvSpPr/>
            <p:nvPr/>
          </p:nvSpPr>
          <p:spPr>
            <a:xfrm>
              <a:off x="5582481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立方体 153"/>
            <p:cNvSpPr/>
            <p:nvPr/>
          </p:nvSpPr>
          <p:spPr>
            <a:xfrm>
              <a:off x="5616480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4531763" y="5053748"/>
            <a:ext cx="122921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                14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Axure Handwriting" panose="020B040202020002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                    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         14      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Conv1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5615854" y="4738481"/>
            <a:ext cx="101383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                   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    7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Axure Handwriting" panose="020B040202020002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                    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                  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 7     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Conv2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5815916" y="4717773"/>
            <a:ext cx="949418" cy="308421"/>
            <a:chOff x="2079179" y="4634495"/>
            <a:chExt cx="949418" cy="308421"/>
          </a:xfrm>
        </p:grpSpPr>
        <p:sp>
          <p:nvSpPr>
            <p:cNvPr id="78" name="平行四边形 77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等腰三角形 79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立方体 64"/>
          <p:cNvSpPr/>
          <p:nvPr/>
        </p:nvSpPr>
        <p:spPr>
          <a:xfrm>
            <a:off x="6542300" y="4863449"/>
            <a:ext cx="1138647" cy="45719"/>
          </a:xfrm>
          <a:prstGeom prst="cube">
            <a:avLst>
              <a:gd name="adj" fmla="val 36373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立方体 155"/>
          <p:cNvSpPr/>
          <p:nvPr/>
        </p:nvSpPr>
        <p:spPr>
          <a:xfrm>
            <a:off x="1581864" y="2456657"/>
            <a:ext cx="1138647" cy="45719"/>
          </a:xfrm>
          <a:prstGeom prst="cube">
            <a:avLst>
              <a:gd name="adj" fmla="val 36373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文本框 156"/>
          <p:cNvSpPr txBox="1"/>
          <p:nvPr/>
        </p:nvSpPr>
        <p:spPr>
          <a:xfrm>
            <a:off x="4954459" y="3238722"/>
            <a:ext cx="1253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Generated Image</a:t>
            </a:r>
            <a:endParaRPr lang="zh-CN" altLang="en-US" sz="1000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9" name="矩形 158"/>
          <p:cNvSpPr/>
          <p:nvPr/>
        </p:nvSpPr>
        <p:spPr>
          <a:xfrm>
            <a:off x="1032680" y="1445382"/>
            <a:ext cx="4075402" cy="19977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1" name="矩形 160"/>
          <p:cNvSpPr/>
          <p:nvPr/>
        </p:nvSpPr>
        <p:spPr>
          <a:xfrm>
            <a:off x="4734652" y="4059028"/>
            <a:ext cx="2943380" cy="2260316"/>
          </a:xfrm>
          <a:prstGeom prst="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3" name="直接箭头连接符 162"/>
          <p:cNvCxnSpPr/>
          <p:nvPr/>
        </p:nvCxnSpPr>
        <p:spPr>
          <a:xfrm>
            <a:off x="5103374" y="3477635"/>
            <a:ext cx="0" cy="47952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4000" dirty="0">
                <a:latin typeface="微软雅黑" panose="020B0503020204020204" charset="-122"/>
                <a:ea typeface="微软雅黑" panose="020B0503020204020204" charset="-122"/>
              </a:rPr>
              <a:t>GAN Understanding</a:t>
            </a:r>
            <a:br>
              <a:rPr lang="en-US" altLang="zh-CN" sz="4000" dirty="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4000" dirty="0">
                <a:latin typeface="微软雅黑" panose="020B0503020204020204" charset="-122"/>
                <a:ea typeface="微软雅黑" panose="020B0503020204020204" charset="-122"/>
              </a:rPr>
              <a:t>Probability Theory</a:t>
            </a:r>
            <a:endParaRPr lang="en-US" altLang="zh-CN" sz="4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56685"/>
            <a:ext cx="9144000" cy="194698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endParaRPr lang="zh-CN" altLang="en-US" sz="3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理解生成对抗网络</a:t>
            </a:r>
            <a:endParaRPr lang="en-US" altLang="zh-CN" sz="3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之</a:t>
            </a:r>
            <a:endParaRPr lang="en-US" altLang="zh-CN" sz="3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概率论与信息论</a:t>
            </a:r>
            <a:endParaRPr lang="zh-CN" altLang="en-US" sz="3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586" y="5447761"/>
            <a:ext cx="894344" cy="190409"/>
          </a:xfrm>
          <a:prstGeom prst="rect">
            <a:avLst/>
          </a:prstGeom>
        </p:spPr>
      </p:pic>
      <p:sp>
        <p:nvSpPr>
          <p:cNvPr id="5" name="文本框 2"/>
          <p:cNvSpPr txBox="1"/>
          <p:nvPr/>
        </p:nvSpPr>
        <p:spPr>
          <a:xfrm>
            <a:off x="1439730" y="5393406"/>
            <a:ext cx="513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b="1" dirty="0">
                <a:solidFill>
                  <a:srgbClr val="455368"/>
                </a:solidFill>
                <a:latin typeface="Arial Narrow" panose="020B0606020202030204" pitchFamily="34" charset="0"/>
                <a:cs typeface="Arial" panose="020B0604020202090204" pitchFamily="34" charset="0"/>
              </a:rPr>
              <a:t>1.x</a:t>
            </a:r>
            <a:endParaRPr lang="zh-CN" altLang="en-US" sz="1200" b="1" dirty="0">
              <a:solidFill>
                <a:srgbClr val="455368"/>
              </a:solidFill>
              <a:latin typeface="Arial Narrow" panose="020B0606020202030204" pitchFamily="34" charset="0"/>
              <a:cs typeface="Arial" panose="020B060402020209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586" y="5713260"/>
            <a:ext cx="894344" cy="19040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39730" y="5658905"/>
            <a:ext cx="513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b="1" dirty="0">
                <a:solidFill>
                  <a:srgbClr val="455368"/>
                </a:solidFill>
                <a:latin typeface="Arial Narrow" panose="020B0606020202030204" pitchFamily="34" charset="0"/>
                <a:cs typeface="Arial" panose="020B0604020202090204" pitchFamily="34" charset="0"/>
              </a:rPr>
              <a:t>2.x</a:t>
            </a:r>
            <a:endParaRPr lang="zh-CN" altLang="en-US" sz="1200" b="1" dirty="0">
              <a:solidFill>
                <a:srgbClr val="455368"/>
              </a:solidFill>
              <a:latin typeface="Arial Narrow" panose="020B0606020202030204" pitchFamily="34" charset="0"/>
              <a:cs typeface="Arial" panose="020B060402020209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16" y="5187782"/>
            <a:ext cx="562955" cy="1400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16" y="6011703"/>
            <a:ext cx="479520" cy="146732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4025265"/>
          </a:xfrm>
        </p:spPr>
        <p:txBody>
          <a:bodyPr>
            <a:normAutofit/>
          </a:bodyPr>
          <a:lstStyle/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CycleGAN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2017.03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PatchGAN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2016.04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Pix2PixHD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</a:rPr>
              <a:t>2017.11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Agenda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4025265"/>
          </a:xfrm>
        </p:spPr>
        <p:txBody>
          <a:bodyPr>
            <a:normAutofit/>
          </a:bodyPr>
          <a:lstStyle/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概率论：表述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标记不确定性；在不确定性存在的情况下进行推理；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信息论：量化概率分布中的不确定性总量。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概率论是用于表示不确定性陈述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(statement) 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的数学框架。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提供了量化不确定性的方法，也提供了用于导出新的不确定性陈述的公理。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概率法则告诉如何推理，设计一些算法来计算或者近似由概率论导出的表达式。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用概率和统计从理论上分析我们提出的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系统的行为。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Image-to-Image Translation - 2019.07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548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GAN – 2014.06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4939840" cy="4025265"/>
          </a:xfrm>
        </p:spPr>
        <p:txBody>
          <a:bodyPr>
            <a:normAutofit/>
          </a:bodyPr>
          <a:lstStyle/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cGAN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2017.03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InfoGAN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2016.04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内容占位符 2"/>
          <p:cNvSpPr txBox="1"/>
          <p:nvPr/>
        </p:nvSpPr>
        <p:spPr>
          <a:xfrm>
            <a:off x="5736360" y="1284604"/>
            <a:ext cx="4939840" cy="4025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CoGAN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2016.06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UNIT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2017.03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Pix2PixHD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5161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ConditionalGAN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– 2014.11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9600" y="1271160"/>
            <a:ext cx="6216970" cy="528347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平行四边形 21"/>
          <p:cNvSpPr/>
          <p:nvPr/>
        </p:nvSpPr>
        <p:spPr>
          <a:xfrm rot="16200000" flipH="1">
            <a:off x="745426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平行四边形 23"/>
          <p:cNvSpPr/>
          <p:nvPr/>
        </p:nvSpPr>
        <p:spPr>
          <a:xfrm rot="16200000" flipH="1">
            <a:off x="757491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平行四边形 24"/>
          <p:cNvSpPr/>
          <p:nvPr/>
        </p:nvSpPr>
        <p:spPr>
          <a:xfrm rot="16200000" flipH="1">
            <a:off x="7697470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15"/>
          <p:cNvSpPr/>
          <p:nvPr/>
        </p:nvSpPr>
        <p:spPr>
          <a:xfrm rot="16200000" flipH="1">
            <a:off x="7454265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/>
          <p:cNvSpPr/>
          <p:nvPr/>
        </p:nvSpPr>
        <p:spPr>
          <a:xfrm rot="16200000" flipH="1">
            <a:off x="7594600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rot="16200000" flipH="1">
            <a:off x="7715250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文本框 89"/>
          <p:cNvSpPr txBox="1"/>
          <p:nvPr/>
        </p:nvSpPr>
        <p:spPr>
          <a:xfrm>
            <a:off x="376555" y="1096645"/>
            <a:ext cx="46729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生成固定长度的特征向量，与输入图片的大小和尺度无关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平行四边形 1"/>
          <p:cNvSpPr/>
          <p:nvPr/>
        </p:nvSpPr>
        <p:spPr>
          <a:xfrm rot="16200000" flipH="1">
            <a:off x="7836535" y="170942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8573135" y="1492250"/>
            <a:ext cx="0" cy="92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8291195" y="1717675"/>
            <a:ext cx="525145" cy="50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8291830" y="1381760"/>
            <a:ext cx="525145" cy="1181100"/>
            <a:chOff x="11982" y="2110"/>
            <a:chExt cx="827" cy="186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2616" y="2110"/>
              <a:ext cx="0" cy="14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2204" y="2512"/>
              <a:ext cx="0" cy="14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11982" y="2970"/>
              <a:ext cx="827" cy="8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11983" y="2312"/>
              <a:ext cx="827" cy="8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平行四边形 18"/>
          <p:cNvSpPr/>
          <p:nvPr/>
        </p:nvSpPr>
        <p:spPr>
          <a:xfrm rot="16200000" flipH="1">
            <a:off x="783780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8555355" y="3156585"/>
            <a:ext cx="0" cy="92646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8292465" y="3365500"/>
            <a:ext cx="525145" cy="50863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/>
        </p:nvSpPr>
        <p:spPr>
          <a:xfrm rot="16200000" flipH="1">
            <a:off x="741743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平行四边形 25"/>
          <p:cNvSpPr/>
          <p:nvPr/>
        </p:nvSpPr>
        <p:spPr>
          <a:xfrm rot="16200000" flipH="1">
            <a:off x="7559040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平行四边形 26"/>
          <p:cNvSpPr/>
          <p:nvPr/>
        </p:nvSpPr>
        <p:spPr>
          <a:xfrm rot="16200000" flipH="1">
            <a:off x="767778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平行四边形 27"/>
          <p:cNvSpPr/>
          <p:nvPr/>
        </p:nvSpPr>
        <p:spPr>
          <a:xfrm rot="16200000" flipH="1">
            <a:off x="780097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348470" y="132461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9348470" y="158115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9348470" y="206756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348470" y="232410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9348470" y="310769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9348470" y="336423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9348470" y="363728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9348470" y="389382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9348470" y="5092700"/>
            <a:ext cx="76200" cy="2076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9159240" y="1639570"/>
            <a:ext cx="459740" cy="4006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...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764905" y="256349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微软雅黑" panose="020B0503020204020204" charset="-122"/>
                <a:ea typeface="微软雅黑" panose="020B0503020204020204" charset="-122"/>
              </a:rPr>
              <a:t>16x256-d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右箭头 40"/>
          <p:cNvSpPr/>
          <p:nvPr/>
        </p:nvSpPr>
        <p:spPr>
          <a:xfrm>
            <a:off x="8907145" y="1826260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8773795" y="410146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4x256-d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790305" y="530034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右箭头 43"/>
          <p:cNvSpPr/>
          <p:nvPr/>
        </p:nvSpPr>
        <p:spPr>
          <a:xfrm>
            <a:off x="8907145" y="3439795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右箭头 44"/>
          <p:cNvSpPr/>
          <p:nvPr/>
        </p:nvSpPr>
        <p:spPr>
          <a:xfrm>
            <a:off x="8907145" y="5016500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9950450" y="2380615"/>
            <a:ext cx="459740" cy="1206500"/>
            <a:chOff x="15243" y="2572"/>
            <a:chExt cx="724" cy="1900"/>
          </a:xfrm>
        </p:grpSpPr>
        <p:sp>
          <p:nvSpPr>
            <p:cNvPr id="46" name="矩形 45"/>
            <p:cNvSpPr/>
            <p:nvPr/>
          </p:nvSpPr>
          <p:spPr>
            <a:xfrm>
              <a:off x="15541" y="2572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5541" y="2976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5541" y="3742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5541" y="4146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5243" y="3068"/>
              <a:ext cx="724" cy="63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...</a:t>
              </a:r>
              <a:endParaRPr lang="en-US" altLang="zh-CN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0128250" y="3650615"/>
            <a:ext cx="76200" cy="993140"/>
            <a:chOff x="14267" y="4751"/>
            <a:chExt cx="120" cy="1564"/>
          </a:xfrm>
        </p:grpSpPr>
        <p:sp>
          <p:nvSpPr>
            <p:cNvPr id="52" name="矩形 51"/>
            <p:cNvSpPr/>
            <p:nvPr/>
          </p:nvSpPr>
          <p:spPr>
            <a:xfrm>
              <a:off x="14267" y="4751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14267" y="5155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14267" y="5585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14267" y="5989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矩形 56"/>
          <p:cNvSpPr/>
          <p:nvPr/>
        </p:nvSpPr>
        <p:spPr>
          <a:xfrm>
            <a:off x="10125710" y="4713605"/>
            <a:ext cx="76200" cy="2076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右大括号 57"/>
          <p:cNvSpPr/>
          <p:nvPr/>
        </p:nvSpPr>
        <p:spPr>
          <a:xfrm>
            <a:off x="9687560" y="1820545"/>
            <a:ext cx="270510" cy="3456305"/>
          </a:xfrm>
          <a:prstGeom prst="rightBrace">
            <a:avLst>
              <a:gd name="adj1" fmla="val 220264"/>
              <a:gd name="adj2" fmla="val 50000"/>
            </a:avLst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7545705" y="1199515"/>
            <a:ext cx="2886710" cy="4987925"/>
          </a:xfrm>
          <a:prstGeom prst="rect">
            <a:avLst/>
          </a:prstGeom>
          <a:noFill/>
          <a:ln w="19050"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1"/>
          <a:srcRect l="80518"/>
          <a:stretch>
            <a:fillRect/>
          </a:stretch>
        </p:blipFill>
        <p:spPr>
          <a:xfrm>
            <a:off x="10447020" y="2353945"/>
            <a:ext cx="1047750" cy="2227580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7193915" y="847725"/>
            <a:ext cx="3590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Spatial Pyramid Pooling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空间金字塔池化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9834880" y="5045075"/>
            <a:ext cx="612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固定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长度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289165" y="6227445"/>
            <a:ext cx="27533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Max Pooling @ 256 depth </a:t>
            </a:r>
            <a:endParaRPr lang="en-US" altLang="zh-CN" sz="14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7677150" y="260159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5x5@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7611110" y="426783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7x7@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611110" y="5916295"/>
            <a:ext cx="12611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13x13@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13</a:t>
            </a:r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左大括号 68"/>
          <p:cNvSpPr/>
          <p:nvPr/>
        </p:nvSpPr>
        <p:spPr>
          <a:xfrm>
            <a:off x="7332345" y="1882140"/>
            <a:ext cx="180340" cy="3455670"/>
          </a:xfrm>
          <a:prstGeom prst="leftBrace">
            <a:avLst>
              <a:gd name="adj1" fmla="val 319014"/>
              <a:gd name="adj2" fmla="val 500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cxnSp>
        <p:nvCxnSpPr>
          <p:cNvPr id="74" name="曲线连接符 73"/>
          <p:cNvCxnSpPr>
            <a:stCxn id="70" idx="2"/>
            <a:endCxn id="72" idx="1"/>
          </p:cNvCxnSpPr>
          <p:nvPr/>
        </p:nvCxnSpPr>
        <p:spPr>
          <a:xfrm rot="5400000" flipV="1">
            <a:off x="2401253" y="2970848"/>
            <a:ext cx="292100" cy="3251835"/>
          </a:xfrm>
          <a:prstGeom prst="curvedConnector2">
            <a:avLst/>
          </a:prstGeom>
          <a:ln w="1905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71" idx="3"/>
          </p:cNvCxnSpPr>
          <p:nvPr/>
        </p:nvCxnSpPr>
        <p:spPr>
          <a:xfrm flipV="1">
            <a:off x="5191125" y="3947160"/>
            <a:ext cx="2165350" cy="805815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143510" y="4787265"/>
            <a:ext cx="3719195" cy="103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将输入图片的区域小图 映射到</a:t>
            </a:r>
            <a:endParaRPr lang="zh-CN" altLang="en-US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conv_5 </a:t>
            </a:r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的特征图对应的区域小图上</a:t>
            </a:r>
            <a:endParaRPr lang="zh-CN" altLang="en-US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窗口的左上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右下 对应 特征图窗口的像素点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选择合适的偏移量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5407660" y="4307840"/>
            <a:ext cx="163639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conv_5 </a:t>
            </a:r>
            <a:endParaRPr lang="en-US" altLang="zh-CN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区域小图执行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SPP </a:t>
            </a:r>
            <a:endParaRPr lang="en-US" altLang="zh-CN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11184890" y="2348230"/>
            <a:ext cx="612140" cy="227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SVM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335280" y="72390"/>
            <a:ext cx="4561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ConditionalGAN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– 2014.11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5041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Fréchet Inception Distance – 2017.06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911520"/>
            <a:ext cx="11257526" cy="5034960"/>
          </a:xfrm>
          <a:prstGeom prst="rect">
            <a:avLst/>
          </a:prstGeom>
        </p:spPr>
      </p:pic>
      <p:cxnSp>
        <p:nvCxnSpPr>
          <p:cNvPr id="6" name="连接符: 肘形 5"/>
          <p:cNvCxnSpPr/>
          <p:nvPr/>
        </p:nvCxnSpPr>
        <p:spPr>
          <a:xfrm rot="5400000" flipH="1" flipV="1">
            <a:off x="10591500" y="3968460"/>
            <a:ext cx="1318680" cy="239760"/>
          </a:xfrm>
          <a:prstGeom prst="bentConnector3">
            <a:avLst>
              <a:gd name="adj1" fmla="val 40"/>
            </a:avLst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629801" y="4539667"/>
            <a:ext cx="1318680" cy="359640"/>
          </a:xfrm>
          <a:prstGeom prst="rect">
            <a:avLst/>
          </a:prstGeom>
          <a:noFill/>
          <a:ln w="28575">
            <a:solidFill>
              <a:srgbClr val="FD66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099000" y="3309120"/>
            <a:ext cx="239760" cy="479520"/>
          </a:xfrm>
          <a:prstGeom prst="rect">
            <a:avLst/>
          </a:prstGeom>
          <a:noFill/>
          <a:ln w="28575">
            <a:solidFill>
              <a:srgbClr val="FD66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6885" y="793750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Inception-v3</a:t>
            </a:r>
            <a:endParaRPr lang="en-US" altLang="zh-CN" sz="1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5161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Fréchet Inception Distance – 2017.06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520" y="1750680"/>
            <a:ext cx="9212880" cy="296149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979120" y="2949480"/>
            <a:ext cx="959040" cy="83916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177920" y="2949480"/>
            <a:ext cx="1198800" cy="83916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672308" y="3788640"/>
            <a:ext cx="602640" cy="359640"/>
          </a:xfrm>
          <a:prstGeom prst="rect">
            <a:avLst/>
          </a:prstGeom>
          <a:noFill/>
          <a:ln w="19050">
            <a:solidFill>
              <a:srgbClr val="FD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xure Handwriting" panose="020B0402020200020204" pitchFamily="34" charset="0"/>
              </a:rPr>
              <a:t>Pooling Layer</a:t>
            </a:r>
            <a:endParaRPr lang="zh-CN" altLang="en-US" sz="900" b="1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53748" y="3429000"/>
            <a:ext cx="239760" cy="359640"/>
          </a:xfrm>
          <a:prstGeom prst="rect">
            <a:avLst/>
          </a:prstGeom>
          <a:noFill/>
          <a:ln w="19050">
            <a:solidFill>
              <a:srgbClr val="FD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11173" y="1323023"/>
            <a:ext cx="5442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FID Calculation through Inception-v3 Pretrained Model</a:t>
            </a:r>
            <a:endParaRPr lang="en-US" altLang="zh-CN" sz="1400" b="1" dirty="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873204" y="3763232"/>
            <a:ext cx="119880" cy="531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952797" y="3762044"/>
            <a:ext cx="119880" cy="531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32780" y="4362061"/>
            <a:ext cx="602640" cy="359640"/>
          </a:xfrm>
          <a:prstGeom prst="rect">
            <a:avLst/>
          </a:prstGeom>
          <a:noFill/>
          <a:ln w="19050">
            <a:solidFill>
              <a:srgbClr val="FD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xure Handwriting" panose="020B0402020200020204" pitchFamily="34" charset="0"/>
              </a:rPr>
              <a:t>Pooling Layer</a:t>
            </a:r>
            <a:endParaRPr lang="zh-CN" altLang="en-US" sz="900" b="1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014220" y="4002421"/>
            <a:ext cx="239760" cy="359640"/>
          </a:xfrm>
          <a:prstGeom prst="rect">
            <a:avLst/>
          </a:prstGeom>
          <a:noFill/>
          <a:ln w="19050">
            <a:solidFill>
              <a:srgbClr val="FD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033676" y="4336653"/>
            <a:ext cx="119880" cy="531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113269" y="4335465"/>
            <a:ext cx="119880" cy="531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117741" y="5227200"/>
            <a:ext cx="3826256" cy="3077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Axure Handwriting" panose="020B0402020200020204" pitchFamily="34" charset="0"/>
                <a:ea typeface="微软雅黑" panose="020B0503020204020204" charset="-122"/>
              </a:rPr>
              <a:t>Compute</a:t>
            </a:r>
            <a:r>
              <a:rPr lang="en-US" altLang="zh-CN" sz="1400" dirty="0">
                <a:latin typeface="Axure Handwriting" panose="020B0402020200020204" pitchFamily="34" charset="0"/>
                <a:ea typeface="微软雅黑" panose="020B0503020204020204" charset="-122"/>
              </a:rPr>
              <a:t> mean &amp; Covariance</a:t>
            </a:r>
            <a:endParaRPr lang="en-US" altLang="zh-CN" sz="1400" dirty="0">
              <a:latin typeface="Axure Handwriting" panose="020B0402020200020204" pitchFamily="34" charset="0"/>
              <a:ea typeface="微软雅黑" panose="020B0503020204020204" charset="-122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2183920" y="4148280"/>
            <a:ext cx="0" cy="1078920"/>
          </a:xfrm>
          <a:prstGeom prst="straightConnector1">
            <a:avLst/>
          </a:prstGeom>
          <a:ln>
            <a:solidFill>
              <a:srgbClr val="FD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5856240" y="4721701"/>
            <a:ext cx="0" cy="505499"/>
          </a:xfrm>
          <a:prstGeom prst="straightConnector1">
            <a:avLst/>
          </a:prstGeom>
          <a:ln>
            <a:solidFill>
              <a:srgbClr val="FD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600436" y="5227199"/>
            <a:ext cx="1533524" cy="3077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Axure Handwriting" panose="020B0402020200020204" pitchFamily="34" charset="0"/>
                <a:ea typeface="微软雅黑" panose="020B0503020204020204" charset="-122"/>
              </a:rPr>
              <a:t>Compute</a:t>
            </a:r>
            <a:r>
              <a:rPr lang="en-US" altLang="zh-CN" sz="1400" dirty="0">
                <a:latin typeface="Axure Handwriting" panose="020B0402020200020204" pitchFamily="34" charset="0"/>
                <a:ea typeface="微软雅黑" panose="020B0503020204020204" charset="-122"/>
              </a:rPr>
              <a:t> FID</a:t>
            </a:r>
            <a:endParaRPr lang="en-US" altLang="zh-CN" sz="1400" dirty="0">
              <a:latin typeface="Axure Handwriting" panose="020B0402020200020204" pitchFamily="34" charset="0"/>
              <a:ea typeface="微软雅黑" panose="020B0503020204020204" charset="-122"/>
            </a:endParaRPr>
          </a:p>
        </p:txBody>
      </p:sp>
      <p:cxnSp>
        <p:nvCxnSpPr>
          <p:cNvPr id="28" name="直接箭头连接符 27"/>
          <p:cNvCxnSpPr>
            <a:stCxn id="22" idx="3"/>
            <a:endCxn id="27" idx="1"/>
          </p:cNvCxnSpPr>
          <p:nvPr/>
        </p:nvCxnSpPr>
        <p:spPr>
          <a:xfrm flipV="1">
            <a:off x="5943997" y="5381088"/>
            <a:ext cx="656439" cy="1"/>
          </a:xfrm>
          <a:prstGeom prst="straightConnector1">
            <a:avLst/>
          </a:prstGeom>
          <a:ln w="28575">
            <a:solidFill>
              <a:srgbClr val="FD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cover"/>
</p:tagLst>
</file>

<file path=ppt/tags/tag2.xml><?xml version="1.0" encoding="utf-8"?>
<p:tagLst xmlns:p="http://schemas.openxmlformats.org/presentationml/2006/main">
  <p:tag name="KSO_WM_UNIT_PLACING_PICTURE_USER_VIEWPORT" val="{&quot;height&quot;:3315,&quot;width&quot;:4455}"/>
</p:tagLst>
</file>

<file path=ppt/tags/tag3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7425</Words>
  <Application>WPS 演示</Application>
  <PresentationFormat>宽屏</PresentationFormat>
  <Paragraphs>714</Paragraphs>
  <Slides>42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60" baseType="lpstr">
      <vt:lpstr>Arial</vt:lpstr>
      <vt:lpstr>方正书宋_GBK</vt:lpstr>
      <vt:lpstr>Wingdings</vt:lpstr>
      <vt:lpstr>微软雅黑</vt:lpstr>
      <vt:lpstr>Arial Narrow</vt:lpstr>
      <vt:lpstr>Axure Handwriting</vt:lpstr>
      <vt:lpstr>Menlo</vt:lpstr>
      <vt:lpstr>Microsoft JhengHei</vt:lpstr>
      <vt:lpstr>Lucida Calligraphy</vt:lpstr>
      <vt:lpstr>Microsoft YaHei UI</vt:lpstr>
      <vt:lpstr>宋体</vt:lpstr>
      <vt:lpstr>Arial Unicode MS</vt:lpstr>
      <vt:lpstr>汉仪书宋二KW</vt:lpstr>
      <vt:lpstr>Calibri Light</vt:lpstr>
      <vt:lpstr>Helvetica Neue</vt:lpstr>
      <vt:lpstr>Calibri</vt:lpstr>
      <vt:lpstr>苹方-简</vt:lpstr>
      <vt:lpstr>Office 主题</vt:lpstr>
      <vt:lpstr>GAN  Understanding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GAN Understanding Probability Theory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taylorguo</dc:creator>
  <cp:lastModifiedBy>taylorguo</cp:lastModifiedBy>
  <cp:revision>1418</cp:revision>
  <dcterms:created xsi:type="dcterms:W3CDTF">2020-09-25T09:46:11Z</dcterms:created>
  <dcterms:modified xsi:type="dcterms:W3CDTF">2020-09-25T09:46:11Z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2052-1.2.1.1575</vt:lpwstr>
  </property>
</Properties>
</file>